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80" r:id="rId5"/>
    <p:sldId id="256" r:id="rId6"/>
    <p:sldId id="264" r:id="rId7"/>
    <p:sldId id="279" r:id="rId8"/>
    <p:sldId id="268" r:id="rId9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3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  <p15:guide id="4" orient="horz" pos="330">
          <p15:clr>
            <a:srgbClr val="A4A3A4"/>
          </p15:clr>
        </p15:guide>
        <p15:guide id="5" pos="5534" userDrawn="1">
          <p15:clr>
            <a:srgbClr val="A4A3A4"/>
          </p15:clr>
        </p15:guide>
        <p15:guide id="6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923"/>
    <a:srgbClr val="86C091"/>
    <a:srgbClr val="BADA55"/>
    <a:srgbClr val="5D7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7"/>
    <p:restoredTop sz="73265" autoAdjust="0"/>
  </p:normalViewPr>
  <p:slideViewPr>
    <p:cSldViewPr snapToGrid="0" snapToObjects="1" showGuides="1">
      <p:cViewPr varScale="1">
        <p:scale>
          <a:sx n="92" d="100"/>
          <a:sy n="92" d="100"/>
        </p:scale>
        <p:origin x="208" y="176"/>
      </p:cViewPr>
      <p:guideLst>
        <p:guide orient="horz" pos="3773"/>
        <p:guide orient="horz" pos="2160"/>
        <p:guide pos="2880"/>
        <p:guide orient="horz" pos="330"/>
        <p:guide pos="5534"/>
        <p:guide pos="2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412"/>
    </p:cViewPr>
  </p:sorterViewPr>
  <p:notesViewPr>
    <p:cSldViewPr snapToGrid="0" snapToObjects="1">
      <p:cViewPr varScale="1">
        <p:scale>
          <a:sx n="63" d="100"/>
          <a:sy n="63" d="100"/>
        </p:scale>
        <p:origin x="3256" y="-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ACDBA-0C6A-5142-8539-E42E846330FE}" type="datetimeFigureOut">
              <a:rPr lang="en-US" smtClean="0"/>
              <a:t>7/6/22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9FF06-8814-784F-ADE1-CF7DD6BA8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1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FELICITY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9FF06-8814-784F-ADE1-CF7DD6BA8F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1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KELLY</a:t>
            </a:r>
          </a:p>
          <a:p>
            <a:endParaRPr lang="en-GB" dirty="0"/>
          </a:p>
          <a:p>
            <a:r>
              <a:rPr lang="en-GB" dirty="0"/>
              <a:t>How we got to the PAPPUS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9FF06-8814-784F-ADE1-CF7DD6BA8F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9FF06-8814-784F-ADE1-CF7DD6BA8F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9FF06-8814-784F-ADE1-CF7DD6BA8F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0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69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00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2689.png"/>
          <p:cNvPicPr>
            <a:picLocks noChangeAspect="1"/>
          </p:cNvPicPr>
          <p:nvPr/>
        </p:nvPicPr>
        <p:blipFill rotWithShape="1">
          <a:blip r:embed="rId4" cstate="print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1280"/>
            <a:ext cx="9144000" cy="677490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263" y="250142"/>
            <a:ext cx="8229600" cy="667630"/>
          </a:xfrm>
          <a:prstGeom prst="rect">
            <a:avLst/>
          </a:prstGeom>
          <a:noFill/>
        </p:spPr>
        <p:txBody>
          <a:bodyPr vert="horz" lIns="91406" tIns="45703" rIns="91406" bIns="45703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9888"/>
            <a:ext cx="8229600" cy="2283668"/>
          </a:xfrm>
          <a:prstGeom prst="rect">
            <a:avLst/>
          </a:prstGeom>
        </p:spPr>
        <p:txBody>
          <a:bodyPr vert="horz" lIns="91406" tIns="45703" rIns="91406" bIns="45703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296144" y="6521570"/>
            <a:ext cx="7596336" cy="507797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marL="0" marR="0" lvl="0" indent="0" algn="r" defTabSz="9140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" pitchFamily="34" charset="0"/>
              <a:ea typeface="+mn-ea"/>
              <a:cs typeface="+mn-cs"/>
            </a:endParaRPr>
          </a:p>
          <a:p>
            <a:endParaRPr lang="en-GB" dirty="0"/>
          </a:p>
        </p:txBody>
      </p:sp>
      <p:pic>
        <p:nvPicPr>
          <p:cNvPr id="20" name="Picture 19" descr="logosbeneficaireserasmusright_withthesupport-01.png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2433"/>
            <a:ext cx="3444240" cy="707091"/>
          </a:xfrm>
          <a:prstGeom prst="rect">
            <a:avLst/>
          </a:prstGeom>
        </p:spPr>
      </p:pic>
      <p:pic>
        <p:nvPicPr>
          <p:cNvPr id="5" name="Picture 4" descr="Pappus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1704" y="6044050"/>
            <a:ext cx="1320025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1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061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771" indent="-342771" algn="l" defTabSz="91406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742675" indent="-285645" algn="l" defTabSz="91406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2577" indent="-228514" algn="l" defTabSz="91406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599606" indent="-228514" algn="l" defTabSz="91406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6637" indent="-228514" algn="l" defTabSz="91406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3667" indent="-228514" algn="l" defTabSz="9140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8" indent="-228514" algn="l" defTabSz="9140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28" indent="-228514" algn="l" defTabSz="9140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9" indent="-228514" algn="l" defTabSz="9140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1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1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2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1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3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3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4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0F0A2-C685-C6E4-87EE-E5B2B6C6C56B}"/>
              </a:ext>
            </a:extLst>
          </p:cNvPr>
          <p:cNvSpPr txBox="1">
            <a:spLocks/>
          </p:cNvSpPr>
          <p:nvPr/>
        </p:nvSpPr>
        <p:spPr>
          <a:xfrm>
            <a:off x="457200" y="457960"/>
            <a:ext cx="8229600" cy="1250768"/>
          </a:xfrm>
          <a:prstGeom prst="rect">
            <a:avLst/>
          </a:prstGeom>
        </p:spPr>
        <p:txBody>
          <a:bodyPr/>
          <a:lstStyle>
            <a:lvl1pPr algn="ctr" defTabSz="914061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rgbClr val="355923"/>
                </a:solidFill>
              </a:rPr>
              <a:t>Pappus: Plants and Play Promoting Universal Skills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D786742-3BB4-886A-4E2C-FA7E0F47B783}"/>
              </a:ext>
            </a:extLst>
          </p:cNvPr>
          <p:cNvSpPr txBox="1">
            <a:spLocks/>
          </p:cNvSpPr>
          <p:nvPr/>
        </p:nvSpPr>
        <p:spPr>
          <a:xfrm>
            <a:off x="811357" y="2721456"/>
            <a:ext cx="7521286" cy="2387600"/>
          </a:xfrm>
          <a:prstGeom prst="rect">
            <a:avLst/>
          </a:prstGeom>
          <a:noFill/>
        </p:spPr>
        <p:txBody>
          <a:bodyPr vert="horz" lIns="91406" tIns="45703" rIns="91406" bIns="45703" rtlCol="0" anchor="t" anchorCtr="0">
            <a:normAutofit/>
          </a:bodyPr>
          <a:lstStyle>
            <a:lvl1pPr algn="ctr" defTabSz="914061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sz="5400" dirty="0">
                <a:solidFill>
                  <a:srgbClr val="355923"/>
                </a:solidFill>
              </a:rPr>
              <a:t>Botany Basics</a:t>
            </a:r>
          </a:p>
        </p:txBody>
      </p:sp>
    </p:spTree>
    <p:extLst>
      <p:ext uri="{BB962C8B-B14F-4D97-AF65-F5344CB8AC3E}">
        <p14:creationId xmlns:p14="http://schemas.microsoft.com/office/powerpoint/2010/main" val="1929064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72630" y="207146"/>
            <a:ext cx="8362890" cy="667630"/>
          </a:xfrm>
        </p:spPr>
        <p:txBody>
          <a:bodyPr/>
          <a:lstStyle/>
          <a:p>
            <a:pPr algn="l"/>
            <a:r>
              <a:rPr lang="en-GB" dirty="0">
                <a:solidFill>
                  <a:srgbClr val="355923"/>
                </a:solidFill>
              </a:rPr>
              <a:t>What do we mean by plants?</a:t>
            </a:r>
            <a:br>
              <a:rPr lang="en-GB" dirty="0">
                <a:solidFill>
                  <a:srgbClr val="355923"/>
                </a:solidFill>
              </a:rPr>
            </a:br>
            <a:endParaRPr lang="en-US" dirty="0">
              <a:solidFill>
                <a:srgbClr val="35592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19BB3B-B5CA-C940-844E-7FA1937ED701}"/>
              </a:ext>
            </a:extLst>
          </p:cNvPr>
          <p:cNvSpPr txBox="1"/>
          <p:nvPr/>
        </p:nvSpPr>
        <p:spPr>
          <a:xfrm>
            <a:off x="193098" y="913411"/>
            <a:ext cx="6071701" cy="16081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en-GB" sz="2000" b="1" dirty="0">
                <a:solidFill>
                  <a:srgbClr val="355923"/>
                </a:solidFill>
                <a:latin typeface="Avenir Book" panose="02000503020000020003" pitchFamily="2" charset="0"/>
                <a:cs typeface="Calibri"/>
              </a:rPr>
              <a:t>Plants are: </a:t>
            </a:r>
          </a:p>
          <a:p>
            <a:r>
              <a:rPr lang="en-GB" sz="2000" dirty="0">
                <a:solidFill>
                  <a:srgbClr val="355923"/>
                </a:solidFill>
                <a:latin typeface="Avenir Book" panose="02000503020000020003" pitchFamily="2" charset="0"/>
                <a:cs typeface="Calibri"/>
              </a:rPr>
              <a:t>Trees, shrubs, herbs, grasses, ferns, and mosses...</a:t>
            </a:r>
          </a:p>
          <a:p>
            <a:endParaRPr lang="en-GB" sz="1400" dirty="0">
              <a:solidFill>
                <a:srgbClr val="355923"/>
              </a:solidFill>
              <a:latin typeface="Avenir Book" panose="02000503020000020003" pitchFamily="2" charset="0"/>
              <a:cs typeface="Calibri"/>
            </a:endParaRPr>
          </a:p>
          <a:p>
            <a:r>
              <a:rPr lang="en-GB" sz="2000" b="1" dirty="0">
                <a:solidFill>
                  <a:srgbClr val="355923"/>
                </a:solidFill>
                <a:latin typeface="Avenir Book" panose="02000503020000020003" pitchFamily="2" charset="0"/>
                <a:cs typeface="Calibri"/>
              </a:rPr>
              <a:t>Associated plant features include</a:t>
            </a:r>
            <a:r>
              <a:rPr lang="en-GB" sz="2000" dirty="0">
                <a:solidFill>
                  <a:srgbClr val="355923"/>
                </a:solidFill>
                <a:latin typeface="Avenir Book" panose="02000503020000020003" pitchFamily="2" charset="0"/>
                <a:cs typeface="Calibri"/>
              </a:rPr>
              <a:t>: </a:t>
            </a:r>
          </a:p>
          <a:p>
            <a:r>
              <a:rPr lang="en-GB" sz="2000" dirty="0">
                <a:solidFill>
                  <a:srgbClr val="355923"/>
                </a:solidFill>
                <a:latin typeface="Avenir Book" panose="02000503020000020003" pitchFamily="2" charset="0"/>
                <a:cs typeface="Calibri"/>
              </a:rPr>
              <a:t>The fruit, bulb, flower, leaves, stem, roots, cells… </a:t>
            </a:r>
          </a:p>
          <a:p>
            <a:endParaRPr lang="en-GB" sz="2000" dirty="0">
              <a:solidFill>
                <a:srgbClr val="355923"/>
              </a:solidFill>
              <a:latin typeface="Avenir Book" panose="02000503020000020003" pitchFamily="2" charset="0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AA1DB-0FC6-194C-9B61-F2137F92CE00}"/>
              </a:ext>
            </a:extLst>
          </p:cNvPr>
          <p:cNvSpPr txBox="1"/>
          <p:nvPr/>
        </p:nvSpPr>
        <p:spPr>
          <a:xfrm>
            <a:off x="7119257" y="1338943"/>
            <a:ext cx="162921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>
              <a:solidFill>
                <a:srgbClr val="35592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E1A146-E1B5-C94F-87CC-CE5AD4268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339" y="867240"/>
            <a:ext cx="2359727" cy="5159281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8149B1-6A7E-804A-8A98-65500808C700}"/>
              </a:ext>
            </a:extLst>
          </p:cNvPr>
          <p:cNvSpPr txBox="1"/>
          <p:nvPr/>
        </p:nvSpPr>
        <p:spPr>
          <a:xfrm>
            <a:off x="547226" y="3662908"/>
            <a:ext cx="1732972" cy="23607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355923"/>
                </a:solidFill>
                <a:latin typeface="Avenir Book" panose="02000503020000020003" pitchFamily="2" charset="0"/>
                <a:cs typeface="Calibri"/>
              </a:rPr>
              <a:t>Fun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355923"/>
                </a:solidFill>
                <a:latin typeface="Avenir Book" panose="02000503020000020003" pitchFamily="2" charset="0"/>
                <a:cs typeface="Calibri"/>
              </a:rPr>
              <a:t>Survival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355923"/>
                </a:solidFill>
                <a:latin typeface="Avenir Book" panose="02000503020000020003" pitchFamily="2" charset="0"/>
                <a:cs typeface="Calibri"/>
              </a:rPr>
              <a:t>Medicinal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355923"/>
                </a:solidFill>
                <a:latin typeface="Avenir Book" panose="02000503020000020003" pitchFamily="2" charset="0"/>
                <a:cs typeface="Calibri"/>
              </a:rPr>
              <a:t>Cookery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355923"/>
                </a:solidFill>
                <a:latin typeface="Avenir Book" panose="02000503020000020003" pitchFamily="2" charset="0"/>
                <a:cs typeface="Calibri"/>
              </a:rPr>
              <a:t>Textiles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C18F92-CBE4-E14B-8F48-3E469E0DF722}"/>
              </a:ext>
            </a:extLst>
          </p:cNvPr>
          <p:cNvSpPr txBox="1">
            <a:spLocks/>
          </p:cNvSpPr>
          <p:nvPr/>
        </p:nvSpPr>
        <p:spPr>
          <a:xfrm>
            <a:off x="193098" y="2875696"/>
            <a:ext cx="5836173" cy="1142981"/>
          </a:xfrm>
          <a:prstGeom prst="rect">
            <a:avLst/>
          </a:prstGeom>
          <a:noFill/>
        </p:spPr>
        <p:txBody>
          <a:bodyPr vert="horz" lIns="91406" tIns="45703" rIns="91406" bIns="45703" rtlCol="0" anchor="t" anchorCtr="0">
            <a:noAutofit/>
          </a:bodyPr>
          <a:lstStyle>
            <a:lvl1pPr algn="ctr" defTabSz="914061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rgbClr val="355923"/>
                </a:solidFill>
                <a:latin typeface="Avenir Book" panose="02000503020000020003" pitchFamily="2" charset="0"/>
              </a:rPr>
              <a:t>Playful plants and learning supported by plants</a:t>
            </a:r>
            <a:endParaRPr lang="en-US" sz="3200" dirty="0">
              <a:solidFill>
                <a:srgbClr val="355923"/>
              </a:solidFill>
              <a:latin typeface="Avenir Book" panose="0200050302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9E7790-E745-5649-914D-0315F3E0D998}"/>
              </a:ext>
            </a:extLst>
          </p:cNvPr>
          <p:cNvSpPr txBox="1"/>
          <p:nvPr/>
        </p:nvSpPr>
        <p:spPr>
          <a:xfrm>
            <a:off x="2561785" y="3658886"/>
            <a:ext cx="1732972" cy="23607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355923"/>
                </a:solidFill>
                <a:latin typeface="Avenir Book" panose="02000503020000020003" pitchFamily="2" charset="0"/>
                <a:cs typeface="Calibri"/>
              </a:rPr>
              <a:t>Bushcraft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355923"/>
                </a:solidFill>
                <a:latin typeface="Avenir Book" panose="02000503020000020003" pitchFamily="2" charset="0"/>
                <a:cs typeface="Calibri"/>
              </a:rPr>
              <a:t>Loose Parts Resources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355923"/>
                </a:solidFill>
                <a:latin typeface="Avenir Book" panose="02000503020000020003" pitchFamily="2" charset="0"/>
                <a:cs typeface="Calibri"/>
              </a:rPr>
              <a:t>History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355923"/>
                </a:solidFill>
                <a:latin typeface="Avenir Book" panose="02000503020000020003" pitchFamily="2" charset="0"/>
                <a:cs typeface="Calibri"/>
              </a:rPr>
              <a:t>Technology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902A7-BFF3-B9CD-7BD9-510CB88D7FDA}"/>
              </a:ext>
            </a:extLst>
          </p:cNvPr>
          <p:cNvSpPr txBox="1"/>
          <p:nvPr/>
        </p:nvSpPr>
        <p:spPr>
          <a:xfrm>
            <a:off x="4572000" y="3655981"/>
            <a:ext cx="1732972" cy="23607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355923"/>
                </a:solidFill>
                <a:latin typeface="Avenir Book" panose="02000503020000020003" pitchFamily="2" charset="0"/>
                <a:cs typeface="Calibri"/>
              </a:rPr>
              <a:t>Design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355923"/>
                </a:solidFill>
                <a:latin typeface="Avenir Book" panose="02000503020000020003" pitchFamily="2" charset="0"/>
                <a:cs typeface="Calibri"/>
              </a:rPr>
              <a:t>Language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355923"/>
                </a:solidFill>
                <a:latin typeface="Avenir Book" panose="02000503020000020003" pitchFamily="2" charset="0"/>
                <a:cs typeface="Calibri"/>
              </a:rPr>
              <a:t>Maths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355923"/>
                </a:solidFill>
                <a:latin typeface="Avenir Book" panose="02000503020000020003" pitchFamily="2" charset="0"/>
                <a:cs typeface="Calibri"/>
              </a:rPr>
              <a:t>Literacy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355923"/>
                </a:solidFill>
                <a:latin typeface="Avenir Book" panose="02000503020000020003" pitchFamily="2" charset="0"/>
                <a:cs typeface="Calibri"/>
              </a:rPr>
              <a:t>Science!</a:t>
            </a:r>
          </a:p>
        </p:txBody>
      </p:sp>
    </p:spTree>
    <p:extLst>
      <p:ext uri="{BB962C8B-B14F-4D97-AF65-F5344CB8AC3E}">
        <p14:creationId xmlns:p14="http://schemas.microsoft.com/office/powerpoint/2010/main" val="244142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798E2-D3A4-3141-B7B1-D83298D0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30" y="195481"/>
            <a:ext cx="8229600" cy="1176876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355923"/>
                </a:solidFill>
              </a:rPr>
              <a:t>Which plants?</a:t>
            </a:r>
            <a:br>
              <a:rPr lang="en-US" dirty="0">
                <a:solidFill>
                  <a:srgbClr val="355923"/>
                </a:solidFill>
              </a:rPr>
            </a:br>
            <a:br>
              <a:rPr lang="en-US" sz="2400" dirty="0">
                <a:solidFill>
                  <a:srgbClr val="355923"/>
                </a:solidFill>
              </a:rPr>
            </a:br>
            <a:r>
              <a:rPr lang="en-US" sz="2400" dirty="0">
                <a:solidFill>
                  <a:srgbClr val="355923"/>
                </a:solidFill>
                <a:latin typeface="Lucida Sans"/>
              </a:rPr>
              <a:t>The Pappus ‘top 15 plants’</a:t>
            </a:r>
            <a:endParaRPr lang="en-US" sz="2400" dirty="0">
              <a:solidFill>
                <a:srgbClr val="35592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489CB-495C-184E-9DD1-34300A5C7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4" y="1971835"/>
            <a:ext cx="4610858" cy="3043509"/>
          </a:xfrm>
        </p:spPr>
        <p:txBody>
          <a:bodyPr vert="horz" lIns="91406" tIns="45703" rIns="91406" bIns="45703" numCol="2" rtlCol="0" anchor="t">
            <a:noAutofit/>
          </a:bodyPr>
          <a:lstStyle/>
          <a:p>
            <a:r>
              <a:rPr lang="en-US" sz="2000" dirty="0">
                <a:solidFill>
                  <a:srgbClr val="355923"/>
                </a:solidFill>
                <a:latin typeface="Avenir Book" panose="02000503020000020003" pitchFamily="2" charset="0"/>
              </a:rPr>
              <a:t>Ash</a:t>
            </a:r>
          </a:p>
          <a:p>
            <a:r>
              <a:rPr lang="en-US" sz="2000" dirty="0">
                <a:solidFill>
                  <a:srgbClr val="355923"/>
                </a:solidFill>
                <a:latin typeface="Avenir Book" panose="02000503020000020003" pitchFamily="2" charset="0"/>
              </a:rPr>
              <a:t>Blackberry</a:t>
            </a:r>
          </a:p>
          <a:p>
            <a:r>
              <a:rPr lang="en-US" sz="2000" dirty="0">
                <a:solidFill>
                  <a:srgbClr val="355923"/>
                </a:solidFill>
                <a:latin typeface="Avenir Book" panose="02000503020000020003" pitchFamily="2" charset="0"/>
              </a:rPr>
              <a:t>Conifer</a:t>
            </a:r>
          </a:p>
          <a:p>
            <a:r>
              <a:rPr lang="en-US" sz="2000" dirty="0">
                <a:solidFill>
                  <a:srgbClr val="355923"/>
                </a:solidFill>
                <a:latin typeface="Avenir Book" panose="02000503020000020003" pitchFamily="2" charset="0"/>
              </a:rPr>
              <a:t>Dandelion</a:t>
            </a:r>
          </a:p>
          <a:p>
            <a:r>
              <a:rPr lang="en-US" sz="2000" dirty="0">
                <a:solidFill>
                  <a:srgbClr val="355923"/>
                </a:solidFill>
                <a:latin typeface="Avenir Book" panose="02000503020000020003" pitchFamily="2" charset="0"/>
              </a:rPr>
              <a:t>Dog Rose</a:t>
            </a:r>
          </a:p>
          <a:p>
            <a:r>
              <a:rPr lang="en-US" sz="2000" dirty="0">
                <a:solidFill>
                  <a:srgbClr val="355923"/>
                </a:solidFill>
                <a:latin typeface="Avenir Book" panose="02000503020000020003" pitchFamily="2" charset="0"/>
              </a:rPr>
              <a:t>Elder</a:t>
            </a:r>
          </a:p>
          <a:p>
            <a:r>
              <a:rPr lang="en-US" sz="2000" dirty="0">
                <a:solidFill>
                  <a:srgbClr val="355923"/>
                </a:solidFill>
                <a:latin typeface="Avenir Book" panose="02000503020000020003" pitchFamily="2" charset="0"/>
              </a:rPr>
              <a:t>Grasses</a:t>
            </a:r>
          </a:p>
          <a:p>
            <a:r>
              <a:rPr lang="en-US" sz="2000" dirty="0">
                <a:solidFill>
                  <a:srgbClr val="355923"/>
                </a:solidFill>
                <a:latin typeface="Avenir Book" panose="02000503020000020003" pitchFamily="2" charset="0"/>
              </a:rPr>
              <a:t>Hazel</a:t>
            </a:r>
          </a:p>
          <a:p>
            <a:pPr marL="400196" indent="-342900"/>
            <a:r>
              <a:rPr lang="en-US" sz="2000" dirty="0">
                <a:solidFill>
                  <a:srgbClr val="355923"/>
                </a:solidFill>
                <a:latin typeface="Avenir Book" panose="02000503020000020003" pitchFamily="2" charset="0"/>
              </a:rPr>
              <a:t>Horse Chestnut</a:t>
            </a:r>
          </a:p>
          <a:p>
            <a:pPr marL="400196" indent="-342900"/>
            <a:r>
              <a:rPr lang="en-US" sz="2000" dirty="0">
                <a:solidFill>
                  <a:srgbClr val="355923"/>
                </a:solidFill>
                <a:latin typeface="Avenir Book" panose="02000503020000020003" pitchFamily="2" charset="0"/>
              </a:rPr>
              <a:t>Ivy</a:t>
            </a:r>
          </a:p>
          <a:p>
            <a:pPr marL="400196" indent="-342900"/>
            <a:r>
              <a:rPr lang="en-US" sz="2000" dirty="0">
                <a:solidFill>
                  <a:srgbClr val="355923"/>
                </a:solidFill>
                <a:latin typeface="Avenir Book" panose="02000503020000020003" pitchFamily="2" charset="0"/>
              </a:rPr>
              <a:t>Lime</a:t>
            </a:r>
          </a:p>
          <a:p>
            <a:pPr marL="400196" indent="-342900"/>
            <a:r>
              <a:rPr lang="en-US" sz="2000" dirty="0">
                <a:solidFill>
                  <a:srgbClr val="355923"/>
                </a:solidFill>
                <a:latin typeface="Avenir Book" panose="02000503020000020003" pitchFamily="2" charset="0"/>
              </a:rPr>
              <a:t>Nettle</a:t>
            </a:r>
          </a:p>
          <a:p>
            <a:pPr marL="400196" indent="-342900"/>
            <a:r>
              <a:rPr lang="en-US" sz="2000" dirty="0">
                <a:solidFill>
                  <a:srgbClr val="355923"/>
                </a:solidFill>
                <a:latin typeface="Avenir Book" panose="02000503020000020003" pitchFamily="2" charset="0"/>
              </a:rPr>
              <a:t>Oak</a:t>
            </a:r>
          </a:p>
          <a:p>
            <a:pPr marL="400196" indent="-342900"/>
            <a:r>
              <a:rPr lang="en-US" sz="2000" dirty="0">
                <a:solidFill>
                  <a:srgbClr val="355923"/>
                </a:solidFill>
                <a:latin typeface="Avenir Book" panose="02000503020000020003" pitchFamily="2" charset="0"/>
              </a:rPr>
              <a:t>Poppy</a:t>
            </a:r>
          </a:p>
          <a:p>
            <a:pPr marL="400196" indent="-342900"/>
            <a:r>
              <a:rPr lang="en-US" sz="2000" dirty="0">
                <a:solidFill>
                  <a:srgbClr val="355923"/>
                </a:solidFill>
                <a:latin typeface="Avenir Book" panose="02000503020000020003" pitchFamily="2" charset="0"/>
              </a:rPr>
              <a:t>Willow</a:t>
            </a:r>
          </a:p>
          <a:p>
            <a:pPr marL="742315" lvl="1" indent="-285115"/>
            <a:endParaRPr lang="en-US" sz="2000" dirty="0">
              <a:solidFill>
                <a:srgbClr val="355923"/>
              </a:solidFill>
              <a:latin typeface="Avenir Book" panose="02000503020000020003" pitchFamily="2" charset="0"/>
            </a:endParaRPr>
          </a:p>
        </p:txBody>
      </p:sp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D1D2FF0C-0881-404B-8A05-CF4CC4194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175" y="2865018"/>
            <a:ext cx="2404318" cy="2404318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7" name="Picture 6" descr="A group of people standing in front of a tree&#10;&#10;Description automatically generated">
            <a:extLst>
              <a:ext uri="{FF2B5EF4-FFF2-40B4-BE49-F238E27FC236}">
                <a16:creationId xmlns:a16="http://schemas.microsoft.com/office/drawing/2014/main" id="{1C7C1192-580C-494F-8FB3-072B001387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6730" y="250142"/>
            <a:ext cx="3766328" cy="2404318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2" name="Picture 11" descr="A close up of a green field&#10;&#10;Description automatically generated">
            <a:extLst>
              <a:ext uri="{FF2B5EF4-FFF2-40B4-BE49-F238E27FC236}">
                <a16:creationId xmlns:a16="http://schemas.microsoft.com/office/drawing/2014/main" id="{FDBB41BE-721D-594E-A356-C1B19FC4035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798" y="4203541"/>
            <a:ext cx="2622377" cy="262237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7781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A8313-BE9B-0846-9A06-7D96F02E8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30" y="203915"/>
            <a:ext cx="8229600" cy="66763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355923"/>
                </a:solidFill>
              </a:rPr>
              <a:t>Why use the plant ID sheets?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0A21F-5692-BD40-9F8F-C2757E303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1361995"/>
            <a:ext cx="4686263" cy="4567507"/>
          </a:xfrm>
        </p:spPr>
        <p:txBody>
          <a:bodyPr vert="horz" lIns="91406" tIns="45703" rIns="91406" bIns="45703" rtlCol="0" anchor="t">
            <a:noAutofit/>
          </a:bodyPr>
          <a:lstStyle/>
          <a:p>
            <a:pPr marL="342265" indent="-342265"/>
            <a:r>
              <a:rPr lang="en-US" sz="2400" dirty="0">
                <a:solidFill>
                  <a:srgbClr val="355923"/>
                </a:solidFill>
                <a:latin typeface="Avenir Book" panose="02000503020000020003" pitchFamily="2" charset="0"/>
              </a:rPr>
              <a:t>Build confidence in handling plants and </a:t>
            </a:r>
            <a:r>
              <a:rPr lang="en-US" sz="2400" dirty="0" err="1">
                <a:solidFill>
                  <a:srgbClr val="355923"/>
                </a:solidFill>
                <a:latin typeface="Avenir Book" panose="02000503020000020003" pitchFamily="2" charset="0"/>
              </a:rPr>
              <a:t>recognisng</a:t>
            </a:r>
            <a:r>
              <a:rPr lang="en-US" sz="2400" dirty="0">
                <a:solidFill>
                  <a:srgbClr val="355923"/>
                </a:solidFill>
                <a:latin typeface="Avenir Book" panose="02000503020000020003" pitchFamily="2" charset="0"/>
              </a:rPr>
              <a:t> the common parts of a plant</a:t>
            </a:r>
          </a:p>
          <a:p>
            <a:pPr marL="342265" indent="-342265"/>
            <a:r>
              <a:rPr lang="en-US" sz="2400" dirty="0">
                <a:solidFill>
                  <a:srgbClr val="355923"/>
                </a:solidFill>
                <a:latin typeface="Avenir Book" panose="02000503020000020003" pitchFamily="2" charset="0"/>
              </a:rPr>
              <a:t>Encourage immersive and patient observational skills, sometimes using all five senses</a:t>
            </a:r>
          </a:p>
          <a:p>
            <a:pPr marL="342265" indent="-342265"/>
            <a:r>
              <a:rPr lang="en-US" sz="2400" dirty="0">
                <a:solidFill>
                  <a:srgbClr val="355923"/>
                </a:solidFill>
                <a:latin typeface="Avenir Book" panose="02000503020000020003" pitchFamily="2" charset="0"/>
              </a:rPr>
              <a:t>Observe and comment on natural patterns and behaviors</a:t>
            </a:r>
          </a:p>
          <a:p>
            <a:pPr marL="342265" indent="-342265"/>
            <a:r>
              <a:rPr lang="en-US" sz="2400" dirty="0">
                <a:solidFill>
                  <a:srgbClr val="355923"/>
                </a:solidFill>
                <a:latin typeface="Avenir Book" panose="02000503020000020003" pitchFamily="2" charset="0"/>
              </a:rPr>
              <a:t>Suggest how to examine plants in detail </a:t>
            </a:r>
          </a:p>
          <a:p>
            <a:pPr marL="0" indent="0">
              <a:buNone/>
            </a:pPr>
            <a:endParaRPr lang="en-GB" sz="2400" dirty="0">
              <a:solidFill>
                <a:srgbClr val="355923"/>
              </a:solidFill>
              <a:latin typeface="Avenir Book" panose="02000503020000020003" pitchFamily="2" charset="0"/>
            </a:endParaRPr>
          </a:p>
          <a:p>
            <a:pPr marL="342265" indent="-342265"/>
            <a:endParaRPr lang="en-US" sz="2400" dirty="0">
              <a:solidFill>
                <a:srgbClr val="355923"/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5" descr="A close up of a plant&#10;&#10;Description automatically generated">
            <a:extLst>
              <a:ext uri="{FF2B5EF4-FFF2-40B4-BE49-F238E27FC236}">
                <a16:creationId xmlns:a16="http://schemas.microsoft.com/office/drawing/2014/main" id="{098A1434-49F8-EC4E-B1ED-8B34C703CB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232" y="1361995"/>
            <a:ext cx="3271505" cy="409686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8808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A8313-BE9B-0846-9A06-7D96F02E8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87" y="194722"/>
            <a:ext cx="8583901" cy="66763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355923"/>
                </a:solidFill>
              </a:rPr>
              <a:t>Plant identification (ID) fact 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0A21F-5692-BD40-9F8F-C2757E303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87" y="1102207"/>
            <a:ext cx="4298949" cy="4653586"/>
          </a:xfrm>
        </p:spPr>
        <p:txBody>
          <a:bodyPr vert="horz" lIns="91406" tIns="45703" rIns="91406" bIns="45703" rtlCol="0" anchor="t">
            <a:noAutofit/>
          </a:bodyPr>
          <a:lstStyle/>
          <a:p>
            <a:pPr marL="342265" indent="-342265">
              <a:lnSpc>
                <a:spcPct val="150000"/>
              </a:lnSpc>
            </a:pPr>
            <a:r>
              <a:rPr lang="en-US" sz="2000" dirty="0">
                <a:solidFill>
                  <a:srgbClr val="355923"/>
                </a:solidFill>
                <a:latin typeface="Avenir Book" panose="02000503020000020003" pitchFamily="2" charset="0"/>
              </a:rPr>
              <a:t>A connection to cultural stories and uses of key commons plants</a:t>
            </a:r>
          </a:p>
          <a:p>
            <a:pPr marL="342265" indent="-342265">
              <a:lnSpc>
                <a:spcPct val="150000"/>
              </a:lnSpc>
            </a:pPr>
            <a:r>
              <a:rPr lang="en-US" sz="2000" dirty="0">
                <a:solidFill>
                  <a:srgbClr val="355923"/>
                </a:solidFill>
                <a:latin typeface="Avenir Book" panose="02000503020000020003" pitchFamily="2" charset="0"/>
              </a:rPr>
              <a:t>Experience the work of a botanist or other plant scientist</a:t>
            </a:r>
          </a:p>
          <a:p>
            <a:pPr marL="342265" indent="-342265">
              <a:lnSpc>
                <a:spcPct val="150000"/>
              </a:lnSpc>
            </a:pPr>
            <a:r>
              <a:rPr lang="en-US" sz="2000" dirty="0">
                <a:solidFill>
                  <a:srgbClr val="355923"/>
                </a:solidFill>
                <a:latin typeface="Avenir Book" panose="02000503020000020003" pitchFamily="2" charset="0"/>
              </a:rPr>
              <a:t>15 focused plant ID. sheets and virtual eco-tutor films on the Pappus YouTube channel</a:t>
            </a:r>
          </a:p>
        </p:txBody>
      </p:sp>
      <p:pic>
        <p:nvPicPr>
          <p:cNvPr id="7" name="Picture 6" descr="A picture containing photo, covered, many, table&#10;&#10;Description automatically generated">
            <a:extLst>
              <a:ext uri="{FF2B5EF4-FFF2-40B4-BE49-F238E27FC236}">
                <a16:creationId xmlns:a16="http://schemas.microsoft.com/office/drawing/2014/main" id="{FEC5BE65-04FD-0745-A56A-89F07DE9A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132" y="1742992"/>
            <a:ext cx="2765093" cy="3950134"/>
          </a:xfrm>
          <a:prstGeom prst="rect">
            <a:avLst/>
          </a:prstGeom>
        </p:spPr>
      </p:pic>
      <p:pic>
        <p:nvPicPr>
          <p:cNvPr id="10" name="Picture 9" descr="A picture containing photo, covered, many, refrigerator&#10;&#10;Description automatically generated">
            <a:extLst>
              <a:ext uri="{FF2B5EF4-FFF2-40B4-BE49-F238E27FC236}">
                <a16:creationId xmlns:a16="http://schemas.microsoft.com/office/drawing/2014/main" id="{06DE6C3E-2F20-3C42-B1A7-7906FABE7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57392">
            <a:off x="5126947" y="1339529"/>
            <a:ext cx="2765092" cy="4080680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24682F6B-2A2D-5748-ADDC-C4726DC0B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00242">
            <a:off x="5405524" y="1195204"/>
            <a:ext cx="2901950" cy="3901781"/>
          </a:xfrm>
          <a:prstGeom prst="rect">
            <a:avLst/>
          </a:prstGeom>
        </p:spPr>
      </p:pic>
      <p:pic>
        <p:nvPicPr>
          <p:cNvPr id="13" name="Picture 5" descr="A picture containing text, grass, plant, tree&#10;&#10;Description automatically generated">
            <a:extLst>
              <a:ext uri="{FF2B5EF4-FFF2-40B4-BE49-F238E27FC236}">
                <a16:creationId xmlns:a16="http://schemas.microsoft.com/office/drawing/2014/main" id="{F2E086D9-A060-4A3B-A38B-4DF67F69E6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844" y="4745782"/>
            <a:ext cx="1085588" cy="1540225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14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BF7C355-A78C-4F28-AF28-6EFB080DB2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101" y="5461191"/>
            <a:ext cx="903965" cy="1285567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15" name="Picture 8" descr="A picture containing text, berry, fruit&#10;&#10;Description automatically generated">
            <a:extLst>
              <a:ext uri="{FF2B5EF4-FFF2-40B4-BE49-F238E27FC236}">
                <a16:creationId xmlns:a16="http://schemas.microsoft.com/office/drawing/2014/main" id="{B8BC4613-3EBD-473D-B95E-CFEA04ADDA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929" y="4645771"/>
            <a:ext cx="1095966" cy="1540064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16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85DB4C5-E0B4-48E1-9041-FD67DDD51F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741" y="5318528"/>
            <a:ext cx="992183" cy="1426087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1602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 show w Erasm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 LTL Lucida San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C5B3F80ABD945B5AFF69AA8B777F3" ma:contentTypeVersion="14" ma:contentTypeDescription="Create a new document." ma:contentTypeScope="" ma:versionID="3c81b399446c0ac7d9448eb075e3931e">
  <xsd:schema xmlns:xsd="http://www.w3.org/2001/XMLSchema" xmlns:xs="http://www.w3.org/2001/XMLSchema" xmlns:p="http://schemas.microsoft.com/office/2006/metadata/properties" xmlns:ns3="fe2e9dac-6906-488a-9236-b99661f447f1" xmlns:ns4="f9fcb4a2-15e3-44a6-af8d-3b111fa4b9a9" targetNamespace="http://schemas.microsoft.com/office/2006/metadata/properties" ma:root="true" ma:fieldsID="bb31fec219b9a16a04d8f1ff563ad241" ns3:_="" ns4:_="">
    <xsd:import namespace="fe2e9dac-6906-488a-9236-b99661f447f1"/>
    <xsd:import namespace="f9fcb4a2-15e3-44a6-af8d-3b111fa4b9a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2e9dac-6906-488a-9236-b99661f447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fcb4a2-15e3-44a6-af8d-3b111fa4b9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0698F7-1CDF-498F-8EE7-D74455EF2389}">
  <ds:schemaRefs>
    <ds:schemaRef ds:uri="http://purl.org/dc/dcmitype/"/>
    <ds:schemaRef ds:uri="http://purl.org/dc/elements/1.1/"/>
    <ds:schemaRef ds:uri="f9fcb4a2-15e3-44a6-af8d-3b111fa4b9a9"/>
    <ds:schemaRef ds:uri="http://purl.org/dc/terms/"/>
    <ds:schemaRef ds:uri="fe2e9dac-6906-488a-9236-b99661f447f1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1D093B5-EDE1-4B37-BBED-0868AD4530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D4DE44-4532-4BD4-BE2B-C6C27DB3CA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2e9dac-6906-488a-9236-b99661f447f1"/>
    <ds:schemaRef ds:uri="f9fcb4a2-15e3-44a6-af8d-3b111fa4b9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 show w Erasmus</Template>
  <TotalTime>1745</TotalTime>
  <Words>212</Words>
  <Application>Microsoft Macintosh PowerPoint</Application>
  <PresentationFormat>On-screen Show (4:3)</PresentationFormat>
  <Paragraphs>58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Avenir Book</vt:lpstr>
      <vt:lpstr>Calibri</vt:lpstr>
      <vt:lpstr>Lucida Sans</vt:lpstr>
      <vt:lpstr>Open Sans</vt:lpstr>
      <vt:lpstr>Poppins SemiBold</vt:lpstr>
      <vt:lpstr>Slide show w Erasmus</vt:lpstr>
      <vt:lpstr>PowerPoint Presentation</vt:lpstr>
      <vt:lpstr>What do we mean by plants? </vt:lpstr>
      <vt:lpstr>Which plants?  The Pappus ‘top 15 plants’</vt:lpstr>
      <vt:lpstr>Why use the plant ID sheets?</vt:lpstr>
      <vt:lpstr>Plant identification (ID) fact sheets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we mean by Plants?</dc:title>
  <dc:creator>Microsoft Office User</dc:creator>
  <cp:lastModifiedBy>Julie Mountain</cp:lastModifiedBy>
  <cp:revision>275</cp:revision>
  <cp:lastPrinted>2022-04-28T09:59:25Z</cp:lastPrinted>
  <dcterms:created xsi:type="dcterms:W3CDTF">2019-11-22T15:09:59Z</dcterms:created>
  <dcterms:modified xsi:type="dcterms:W3CDTF">2022-07-06T06:08:09Z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0x010100E9DC5B3F80ABD945B5AFF69AA8B777F3</vt:lpwstr>
  </property>
</Properties>
</file>