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9"/>
  </p:notesMasterIdLst>
  <p:sldIdLst>
    <p:sldId id="302" r:id="rId5"/>
    <p:sldId id="262" r:id="rId6"/>
    <p:sldId id="303" r:id="rId7"/>
    <p:sldId id="260"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orient="horz" pos="459" userDrawn="1">
          <p15:clr>
            <a:srgbClr val="A4A3A4"/>
          </p15:clr>
        </p15:guide>
        <p15:guide id="3" pos="2880">
          <p15:clr>
            <a:srgbClr val="A4A3A4"/>
          </p15:clr>
        </p15:guide>
        <p15:guide id="4" orient="horz" pos="232" userDrawn="1">
          <p15:clr>
            <a:srgbClr val="A4A3A4"/>
          </p15:clr>
        </p15:guide>
        <p15:guide id="5" pos="5624" userDrawn="1">
          <p15:clr>
            <a:srgbClr val="A4A3A4"/>
          </p15:clr>
        </p15:guide>
        <p15:guide id="6" pos="158" userDrawn="1">
          <p15:clr>
            <a:srgbClr val="A4A3A4"/>
          </p15:clr>
        </p15:guide>
        <p15:guide id="7" orient="horz" pos="22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923"/>
    <a:srgbClr val="86C091"/>
    <a:srgbClr val="BADA55"/>
    <a:srgbClr val="5D7A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76"/>
    <p:restoredTop sz="64744" autoAdjust="0"/>
  </p:normalViewPr>
  <p:slideViewPr>
    <p:cSldViewPr snapToGrid="0" snapToObjects="1" showGuides="1">
      <p:cViewPr varScale="1">
        <p:scale>
          <a:sx n="67" d="100"/>
          <a:sy n="67" d="100"/>
        </p:scale>
        <p:origin x="1472" y="176"/>
      </p:cViewPr>
      <p:guideLst>
        <p:guide orient="horz" pos="3929"/>
        <p:guide orient="horz" pos="459"/>
        <p:guide pos="2880"/>
        <p:guide orient="horz" pos="232"/>
        <p:guide pos="5624"/>
        <p:guide pos="158"/>
        <p:guide orient="horz" pos="2260"/>
      </p:guideLst>
    </p:cSldViewPr>
  </p:slideViewPr>
  <p:notesTextViewPr>
    <p:cViewPr>
      <p:scale>
        <a:sx n="100" d="100"/>
        <a:sy n="100" d="100"/>
      </p:scale>
      <p:origin x="0" y="-160"/>
    </p:cViewPr>
  </p:notesTextViewPr>
  <p:sorterViewPr>
    <p:cViewPr varScale="1">
      <p:scale>
        <a:sx n="1" d="1"/>
        <a:sy n="1" d="1"/>
      </p:scale>
      <p:origin x="0" y="-5412"/>
    </p:cViewPr>
  </p:sorterViewPr>
  <p:notesViewPr>
    <p:cSldViewPr snapToGrid="0" snapToObjects="1">
      <p:cViewPr varScale="1">
        <p:scale>
          <a:sx n="63" d="100"/>
          <a:sy n="63" d="100"/>
        </p:scale>
        <p:origin x="325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6ACDBA-0C6A-5142-8539-E42E846330FE}" type="datetimeFigureOut">
              <a:rPr lang="en-US" smtClean="0"/>
              <a:t>5/4/22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9FF06-8814-784F-ADE1-CF7DD6BA8F9F}" type="slidenum">
              <a:rPr lang="en-US" smtClean="0"/>
              <a:t>‹#›</a:t>
            </a:fld>
            <a:endParaRPr lang="en-US"/>
          </a:p>
        </p:txBody>
      </p:sp>
    </p:spTree>
    <p:extLst>
      <p:ext uri="{BB962C8B-B14F-4D97-AF65-F5344CB8AC3E}">
        <p14:creationId xmlns:p14="http://schemas.microsoft.com/office/powerpoint/2010/main" val="3329810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Speaker notes:</a:t>
            </a:r>
            <a:endParaRPr lang="en-US" dirty="0"/>
          </a:p>
          <a:p>
            <a:r>
              <a:rPr lang="en-US" dirty="0"/>
              <a:t>Pappus was funded by the EU’s Erasmus+ </a:t>
            </a:r>
            <a:r>
              <a:rPr lang="en-US" dirty="0" err="1"/>
              <a:t>programme</a:t>
            </a:r>
            <a:r>
              <a:rPr lang="en-US" dirty="0"/>
              <a:t>, and is a partnership between six European countries:</a:t>
            </a:r>
          </a:p>
          <a:p>
            <a:pPr marL="171450" indent="-171450">
              <a:buFont typeface="Arial" panose="020B0604020202020204" pitchFamily="34" charset="0"/>
              <a:buChar char="•"/>
            </a:pPr>
            <a:r>
              <a:rPr lang="en-US" dirty="0"/>
              <a:t>England</a:t>
            </a:r>
          </a:p>
          <a:p>
            <a:pPr marL="171450" indent="-171450">
              <a:buFont typeface="Arial" panose="020B0604020202020204" pitchFamily="34" charset="0"/>
              <a:buChar char="•"/>
            </a:pPr>
            <a:r>
              <a:rPr lang="en-US" dirty="0"/>
              <a:t>Austria</a:t>
            </a:r>
          </a:p>
          <a:p>
            <a:pPr marL="171450" indent="-171450">
              <a:buFont typeface="Arial" panose="020B0604020202020204" pitchFamily="34" charset="0"/>
              <a:buChar char="•"/>
            </a:pPr>
            <a:r>
              <a:rPr lang="en-US" dirty="0"/>
              <a:t>Hungary</a:t>
            </a:r>
          </a:p>
          <a:p>
            <a:pPr marL="171450" indent="-171450">
              <a:buFont typeface="Arial" panose="020B0604020202020204" pitchFamily="34" charset="0"/>
              <a:buChar char="•"/>
            </a:pPr>
            <a:r>
              <a:rPr lang="en-US" dirty="0"/>
              <a:t>The Czech Republic</a:t>
            </a:r>
          </a:p>
          <a:p>
            <a:pPr marL="171450" indent="-171450">
              <a:buFont typeface="Arial" panose="020B0604020202020204" pitchFamily="34" charset="0"/>
              <a:buChar char="•"/>
            </a:pPr>
            <a:r>
              <a:rPr lang="en-US" dirty="0"/>
              <a:t>Poland</a:t>
            </a:r>
          </a:p>
          <a:p>
            <a:pPr marL="171450" indent="-171450">
              <a:buFont typeface="Arial" panose="020B0604020202020204" pitchFamily="34" charset="0"/>
              <a:buChar char="•"/>
            </a:pPr>
            <a:r>
              <a:rPr lang="en-US" dirty="0"/>
              <a:t>Slovakia</a:t>
            </a:r>
          </a:p>
          <a:p>
            <a:pPr marL="0" indent="0">
              <a:buFont typeface="Arial" panose="020B0604020202020204" pitchFamily="34" charset="0"/>
              <a:buNone/>
            </a:pPr>
            <a:r>
              <a:rPr lang="en-US" dirty="0"/>
              <a:t>The </a:t>
            </a:r>
            <a:r>
              <a:rPr lang="en-US" dirty="0" err="1"/>
              <a:t>programme</a:t>
            </a:r>
            <a:r>
              <a:rPr lang="en-US" dirty="0"/>
              <a:t> aims to encourage schools to incorporate plants into the curriculum in a playful way, and has researched hundreds of learning and play ideas to provide springboards for learning and play, that will work with any European curriculum from age 9 through to </a:t>
            </a:r>
            <a:r>
              <a:rPr lang="en-US"/>
              <a:t>14.</a:t>
            </a:r>
            <a:endParaRPr lang="en-US" dirty="0"/>
          </a:p>
          <a:p>
            <a:pPr marL="0" indent="0">
              <a:buFont typeface="Arial" panose="020B0604020202020204" pitchFamily="34" charset="0"/>
              <a:buNone/>
            </a:pPr>
            <a:r>
              <a:rPr lang="en-US" dirty="0"/>
              <a:t>There are three key elements to the Pappus materials, all of which can be accessed freely on the Pappus website:</a:t>
            </a:r>
          </a:p>
          <a:p>
            <a:pPr marL="171450" indent="-171450">
              <a:buFont typeface="Arial" panose="020B0604020202020204" pitchFamily="34" charset="0"/>
              <a:buChar char="•"/>
            </a:pPr>
            <a:r>
              <a:rPr lang="en-US" dirty="0"/>
              <a:t>Learning Springboards, including ID and information sheets for the Pappus ’Top 15’ plants</a:t>
            </a:r>
          </a:p>
          <a:p>
            <a:pPr marL="171450" indent="-171450">
              <a:buFont typeface="Arial" panose="020B0604020202020204" pitchFamily="34" charset="0"/>
              <a:buChar char="•"/>
            </a:pPr>
            <a:r>
              <a:rPr lang="en-US" dirty="0"/>
              <a:t>Play Springboards, a set of ideas for each of the Pappus Top 15 plants</a:t>
            </a:r>
          </a:p>
          <a:p>
            <a:pPr marL="171450" indent="-171450">
              <a:buFont typeface="Arial" panose="020B0604020202020204" pitchFamily="34" charset="0"/>
              <a:buChar char="•"/>
            </a:pPr>
            <a:r>
              <a:rPr lang="en-US" dirty="0"/>
              <a:t>Training materials for teachers – with two routes, either self-directed or tutor led.</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729FF06-8814-784F-ADE1-CF7DD6BA8F9F}" type="slidenum">
              <a:rPr lang="en-US" smtClean="0"/>
              <a:t>1</a:t>
            </a:fld>
            <a:endParaRPr lang="en-US"/>
          </a:p>
        </p:txBody>
      </p:sp>
    </p:spTree>
    <p:extLst>
      <p:ext uri="{BB962C8B-B14F-4D97-AF65-F5344CB8AC3E}">
        <p14:creationId xmlns:p14="http://schemas.microsoft.com/office/powerpoint/2010/main" val="12032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Speaker notes:</a:t>
            </a:r>
            <a:endParaRPr lang="en-GB" b="0" dirty="0"/>
          </a:p>
          <a:p>
            <a:pPr marL="171450" indent="-171450">
              <a:buFont typeface="Arial" panose="020B0604020202020204" pitchFamily="34" charset="0"/>
              <a:buChar char="•"/>
            </a:pPr>
            <a:r>
              <a:rPr lang="en-GB" b="1" dirty="0"/>
              <a:t>ACADEMIC ACHIEVEMENT: </a:t>
            </a:r>
            <a:r>
              <a:rPr lang="en-GB" b="0" dirty="0"/>
              <a:t>Learning and playing outdoors has long been understood to have immediate and longer term benefits for children and young people.  As far back as 2010, Ofsted in England recognised that learning beyond the classroom is memorable and aids retention of learning, and that children find these ‘real world’ experiences meaningful and purposeful compared to in-class learning.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ENVIRONMENTAL UNDERSTANDING: </a:t>
            </a:r>
            <a:r>
              <a:rPr lang="en-GB" b="0" dirty="0"/>
              <a:t>The climate crisis will be solved by today's children and young people – but we cannot expect them to even care if they know little and have no connection with their own immediate environment.  Schools as well as families have a responsibility to educate children and enable them to care sufficiently to act.  Many children and young people are inspired by the work of their peers such as Greta Thunberg and by key figures such as Sir David Attenborough; the school grounds and the immediate locality are the perfect place to being this journey of understanding and accountability.</a:t>
            </a:r>
          </a:p>
          <a:p>
            <a:pPr marL="171450" indent="-171450">
              <a:buFont typeface="Arial" panose="020B0604020202020204" pitchFamily="34" charset="0"/>
              <a:buChar char="•"/>
            </a:pPr>
            <a:r>
              <a:rPr lang="en-GB" b="1" dirty="0"/>
              <a:t>HEALTH AND WELLBEING: </a:t>
            </a:r>
            <a:r>
              <a:rPr lang="en-GB" b="0" dirty="0"/>
              <a:t>Being outdoors and being physically active are good for children’s health and wellbeing; children and young people should be engaging in 180 minutes of physical activity every day [source: British Hearth Foundation / NHS / Department for Health].  Physical movement boosts oxygen levels and movement and cognition are intrinsically linked, building lasting neurological connections as well as supporting longer periods of sustained concentration.  Sedentary behaviours lead to serious health complications including obesity and diabetes, even in young children: taking learning outdoors regularly and frequently can help counteract these behaviours.</a:t>
            </a:r>
          </a:p>
          <a:p>
            <a:pPr marL="171450" indent="-171450">
              <a:buFont typeface="Arial" panose="020B0604020202020204" pitchFamily="34" charset="0"/>
              <a:buChar char="•"/>
            </a:pPr>
            <a:r>
              <a:rPr lang="en-GB" b="1" dirty="0"/>
              <a:t>ATTENTION AND MOVEMENT: </a:t>
            </a:r>
            <a:r>
              <a:rPr lang="en-GB" b="0" dirty="0"/>
              <a:t>For many children, staying still is the most difficult skill; the child that can’t stay still needs more movement, not less – so taking learning outdoors helps all children, but particularly those who find sitting indoors and listening most challenging.  Where being indoors might create or sustains stress, anxiety or aggression, being outdoors can be the ‘escape valve’ that enables these children to reset and adapt and learn in an environment that poses no threat to their wellbeing.</a:t>
            </a:r>
          </a:p>
          <a:p>
            <a:pPr marL="0" indent="0">
              <a:buFont typeface="Arial" panose="020B0604020202020204" pitchFamily="34" charset="0"/>
              <a:buNone/>
            </a:pPr>
            <a:endParaRPr lang="en-GB" b="0" dirty="0"/>
          </a:p>
          <a:p>
            <a:pPr marL="171450" indent="-171450">
              <a:buFont typeface="Arial" panose="020B0604020202020204" pitchFamily="34" charset="0"/>
              <a:buChar char="•"/>
            </a:pPr>
            <a:r>
              <a:rPr lang="en-GB" b="1" dirty="0"/>
              <a:t>INDEPENDENCE AND JOY: </a:t>
            </a:r>
            <a:r>
              <a:rPr lang="en-GB" b="0" dirty="0"/>
              <a:t>Being outdoors, playing and learning in the natural environment is unique and special and different to their indoor counterparts.  When we take children outdoors, we offer them the excitement of independent discovery, self-directed learning and freely chosen play.  They enjoy the space to move and make noise; the time to reflect and to physically interact with natural objects and materials.  More than 50% of the global population lives in urban environments – making access to green school grounds even more vital to the healthy growth of children and young people.</a:t>
            </a:r>
            <a:endParaRPr lang="en-GB" dirty="0"/>
          </a:p>
        </p:txBody>
      </p:sp>
      <p:sp>
        <p:nvSpPr>
          <p:cNvPr id="4" name="Slide Number Placeholder 3"/>
          <p:cNvSpPr>
            <a:spLocks noGrp="1"/>
          </p:cNvSpPr>
          <p:nvPr>
            <p:ph type="sldNum" sz="quarter" idx="5"/>
          </p:nvPr>
        </p:nvSpPr>
        <p:spPr/>
        <p:txBody>
          <a:bodyPr/>
          <a:lstStyle/>
          <a:p>
            <a:fld id="{E729FF06-8814-784F-ADE1-CF7DD6BA8F9F}" type="slidenum">
              <a:rPr lang="en-US" smtClean="0"/>
              <a:t>2</a:t>
            </a:fld>
            <a:endParaRPr lang="en-US"/>
          </a:p>
        </p:txBody>
      </p:sp>
    </p:spTree>
    <p:extLst>
      <p:ext uri="{BB962C8B-B14F-4D97-AF65-F5344CB8AC3E}">
        <p14:creationId xmlns:p14="http://schemas.microsoft.com/office/powerpoint/2010/main" val="3967516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Speaker notes:</a:t>
            </a:r>
          </a:p>
          <a:p>
            <a:endParaRPr lang="en-GB" b="1" dirty="0"/>
          </a:p>
          <a:p>
            <a:r>
              <a:rPr lang="en-GB" b="0" dirty="0"/>
              <a:t>From birth, play is the way humans and other mammals learn.  Children and adults observe and imitate, we experiment, we test boundaries, we innovate and we learn from mistakes in order to build skills and knowledge.  For some reason as we get older, we no longer associate these actions and reactions with ‘play’ – and yet, that’s absolutely what it is.</a:t>
            </a:r>
          </a:p>
          <a:p>
            <a:endParaRPr lang="en-GB" b="0" dirty="0"/>
          </a:p>
          <a:p>
            <a:r>
              <a:rPr lang="en-GB" b="0" dirty="0"/>
              <a:t>Pappus focused on playfulness because that’s the approach that’s most likely to engage children and young people, reinforce learning outcomes and drive exploration.  Being outdoors feels naturally more ‘free’ and less constraining than even the most state of the art classroom, so whilst not all of the Pappus activities take place entirely outdoors, they do all require specimens of plants, ideally collected by children themselves.</a:t>
            </a:r>
          </a:p>
          <a:p>
            <a:endParaRPr lang="en-GB" b="0" dirty="0"/>
          </a:p>
          <a:p>
            <a:r>
              <a:rPr lang="en-GB" b="0" dirty="0"/>
              <a:t>Pappus centres on a ‘Top 15’ of common plants, so that enabling children to collect the necessary specimens, is as straightforward as possible.</a:t>
            </a:r>
          </a:p>
        </p:txBody>
      </p:sp>
      <p:sp>
        <p:nvSpPr>
          <p:cNvPr id="4" name="Slide Number Placeholder 3"/>
          <p:cNvSpPr>
            <a:spLocks noGrp="1"/>
          </p:cNvSpPr>
          <p:nvPr>
            <p:ph type="sldNum" sz="quarter" idx="5"/>
          </p:nvPr>
        </p:nvSpPr>
        <p:spPr/>
        <p:txBody>
          <a:bodyPr/>
          <a:lstStyle/>
          <a:p>
            <a:fld id="{E729FF06-8814-784F-ADE1-CF7DD6BA8F9F}" type="slidenum">
              <a:rPr lang="en-US" smtClean="0"/>
              <a:t>3</a:t>
            </a:fld>
            <a:endParaRPr lang="en-US"/>
          </a:p>
        </p:txBody>
      </p:sp>
    </p:spTree>
    <p:extLst>
      <p:ext uri="{BB962C8B-B14F-4D97-AF65-F5344CB8AC3E}">
        <p14:creationId xmlns:p14="http://schemas.microsoft.com/office/powerpoint/2010/main" val="2946682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Speaker notes:</a:t>
            </a:r>
            <a:endParaRPr lang="en-GB" b="0" dirty="0"/>
          </a:p>
          <a:p>
            <a:r>
              <a:rPr lang="en-GB" b="0" dirty="0"/>
              <a:t>Funded by the EU’s unique education programme, Erasmus+, the huge and comprehensive Pappus resource bank is free to access: </a:t>
            </a:r>
          </a:p>
          <a:p>
            <a:endParaRPr lang="en-GB" b="0" dirty="0"/>
          </a:p>
          <a:p>
            <a:pPr marL="171450" indent="-171450">
              <a:buFont typeface="Arial" panose="020B0604020202020204" pitchFamily="34" charset="0"/>
              <a:buChar char="•"/>
            </a:pPr>
            <a:r>
              <a:rPr lang="en-GB" b="1" dirty="0"/>
              <a:t>LEARNING SPRINGBOARDS: </a:t>
            </a:r>
            <a:r>
              <a:rPr lang="en-GB" b="0" dirty="0"/>
              <a:t>Hundreds of ideas for learning, from quick and simple activities through to in-depth examinations of curriculum areas, topics or skills.  There are nine curriculum subjects covered, many with cross curricular links (e.g. how Shakespeare uses botanical metaphors) and each set of learning springboards can be downloaded individually or as a set.</a:t>
            </a:r>
            <a:endParaRPr lang="en-GB" b="1" dirty="0"/>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PLAY SPRINGBOARDS: </a:t>
            </a:r>
            <a:r>
              <a:rPr lang="en-GB" b="0" dirty="0"/>
              <a:t>Each of the Pappus Top 15 plants has a set of play springboards with ideas to encourage children and families to get active with plants outdoors – ideas range from games and recipes to myths and stories and creative arts projects.</a:t>
            </a:r>
            <a:endParaRPr lang="en-GB" b="1" dirty="0"/>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DETAILED PLANT ID SHEETS FOR LEARNERS: </a:t>
            </a:r>
            <a:r>
              <a:rPr lang="en-GB" b="0" dirty="0"/>
              <a:t>15 plants illustrated clearly and in detail, along with information about plant uses, history and myths associated with them, what to look out for, pests and diseases, glossary terms and much more.</a:t>
            </a:r>
            <a:endParaRPr lang="en-GB" b="1" dirty="0"/>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LANGUAGES AND CULTURAL REFERENCES:  </a:t>
            </a:r>
            <a:r>
              <a:rPr lang="en-GB" b="0" dirty="0"/>
              <a:t>the Pappus website and ALL of its downloadable resources can be accessed in German, Hungarian, Slovakian, Czech and Polish, and many of the materials available have been developed by the Pappus partners and reflect their own significant national, regional and culturally important plants.</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CPD FOR TEACHERS: </a:t>
            </a:r>
            <a:r>
              <a:rPr lang="en-GB" b="0" dirty="0"/>
              <a:t>the self-directed Pappus CPD programme is aimed at teachers wanting to develop their own knowledge of plants and how to use them as an inspirational teaching resource.</a:t>
            </a:r>
            <a:endParaRPr lang="en-GB" b="1" dirty="0"/>
          </a:p>
        </p:txBody>
      </p:sp>
      <p:sp>
        <p:nvSpPr>
          <p:cNvPr id="4" name="Slide Number Placeholder 3"/>
          <p:cNvSpPr>
            <a:spLocks noGrp="1"/>
          </p:cNvSpPr>
          <p:nvPr>
            <p:ph type="sldNum" sz="quarter" idx="5"/>
          </p:nvPr>
        </p:nvSpPr>
        <p:spPr/>
        <p:txBody>
          <a:bodyPr/>
          <a:lstStyle/>
          <a:p>
            <a:fld id="{E729FF06-8814-784F-ADE1-CF7DD6BA8F9F}" type="slidenum">
              <a:rPr lang="en-US" smtClean="0"/>
              <a:t>4</a:t>
            </a:fld>
            <a:endParaRPr lang="en-US"/>
          </a:p>
        </p:txBody>
      </p:sp>
    </p:spTree>
    <p:extLst>
      <p:ext uri="{BB962C8B-B14F-4D97-AF65-F5344CB8AC3E}">
        <p14:creationId xmlns:p14="http://schemas.microsoft.com/office/powerpoint/2010/main" val="2480483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696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Poppins SemiBold" pitchFamily="2" charset="77"/>
                <a:cs typeface="Poppins SemiBold" pitchFamily="2" charset="77"/>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950073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descr="12689.png"/>
          <p:cNvPicPr>
            <a:picLocks noChangeAspect="1"/>
          </p:cNvPicPr>
          <p:nvPr/>
        </p:nvPicPr>
        <p:blipFill rotWithShape="1">
          <a:blip r:embed="rId4">
            <a:alphaModFix amt="11000"/>
            <a:extLst>
              <a:ext uri="{28A0092B-C50C-407E-A947-70E740481C1C}">
                <a14:useLocalDpi xmlns:a14="http://schemas.microsoft.com/office/drawing/2010/main" val="0"/>
              </a:ext>
            </a:extLst>
          </a:blip>
          <a:srcRect l="23584" r="19259" b="58603"/>
          <a:stretch/>
        </p:blipFill>
        <p:spPr>
          <a:xfrm>
            <a:off x="1" y="81280"/>
            <a:ext cx="9144000" cy="6774909"/>
          </a:xfrm>
          <a:prstGeom prst="rect">
            <a:avLst/>
          </a:prstGeom>
        </p:spPr>
      </p:pic>
      <p:sp>
        <p:nvSpPr>
          <p:cNvPr id="2" name="Title Placeholder 1"/>
          <p:cNvSpPr>
            <a:spLocks noGrp="1"/>
          </p:cNvSpPr>
          <p:nvPr>
            <p:ph type="title"/>
          </p:nvPr>
        </p:nvSpPr>
        <p:spPr>
          <a:xfrm>
            <a:off x="449263" y="250142"/>
            <a:ext cx="8229600" cy="667630"/>
          </a:xfrm>
          <a:prstGeom prst="rect">
            <a:avLst/>
          </a:prstGeom>
          <a:noFill/>
        </p:spPr>
        <p:txBody>
          <a:bodyPr vert="horz" lIns="91406" tIns="45703" rIns="91406" bIns="45703"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479888"/>
            <a:ext cx="8229600" cy="2283668"/>
          </a:xfrm>
          <a:prstGeom prst="rect">
            <a:avLst/>
          </a:prstGeom>
        </p:spPr>
        <p:txBody>
          <a:bodyPr vert="horz" lIns="91406" tIns="45703" rIns="91406" bIns="45703"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Box 9"/>
          <p:cNvSpPr txBox="1"/>
          <p:nvPr/>
        </p:nvSpPr>
        <p:spPr>
          <a:xfrm>
            <a:off x="1296144" y="6521570"/>
            <a:ext cx="7596336" cy="507797"/>
          </a:xfrm>
          <a:prstGeom prst="rect">
            <a:avLst/>
          </a:prstGeom>
          <a:noFill/>
        </p:spPr>
        <p:txBody>
          <a:bodyPr wrap="square" lIns="91406" tIns="45703" rIns="91406" bIns="45703" rtlCol="0">
            <a:spAutoFit/>
          </a:bodyPr>
          <a:lstStyle/>
          <a:p>
            <a:pPr marL="0" marR="0" lvl="0" indent="0" algn="r" defTabSz="914061"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chemeClr val="tx1"/>
              </a:solidFill>
              <a:effectLst/>
              <a:uLnTx/>
              <a:uFillTx/>
              <a:latin typeface="Lucida Sans" pitchFamily="34" charset="0"/>
              <a:ea typeface="+mn-ea"/>
              <a:cs typeface="+mn-cs"/>
            </a:endParaRPr>
          </a:p>
          <a:p>
            <a:endParaRPr lang="en-GB" dirty="0"/>
          </a:p>
        </p:txBody>
      </p:sp>
      <p:pic>
        <p:nvPicPr>
          <p:cNvPr id="20" name="Picture 19" descr="logosbeneficaireserasmusright_withthesupport-01.png"/>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0" y="6142433"/>
            <a:ext cx="3444240" cy="707091"/>
          </a:xfrm>
          <a:prstGeom prst="rect">
            <a:avLst/>
          </a:prstGeom>
        </p:spPr>
      </p:pic>
      <p:pic>
        <p:nvPicPr>
          <p:cNvPr id="5" name="Picture 4" descr="Pappus.png"/>
          <p:cNvPicPr>
            <a:picLocks noChangeAspect="1"/>
          </p:cNvPicPr>
          <p:nvPr userDrawn="1"/>
        </p:nvPicPr>
        <p:blipFill rotWithShape="1">
          <a:blip r:embed="rId6">
            <a:extLst>
              <a:ext uri="{28A0092B-C50C-407E-A947-70E740481C1C}">
                <a14:useLocalDpi xmlns:a14="http://schemas.microsoft.com/office/drawing/2010/main" val="0"/>
              </a:ext>
            </a:extLst>
          </a:blip>
          <a:srcRect t="17804" r="38488" b="10227"/>
          <a:stretch/>
        </p:blipFill>
        <p:spPr>
          <a:xfrm>
            <a:off x="7791704" y="6044050"/>
            <a:ext cx="1320025" cy="853440"/>
          </a:xfrm>
          <a:prstGeom prst="rect">
            <a:avLst/>
          </a:prstGeom>
        </p:spPr>
      </p:pic>
    </p:spTree>
    <p:extLst>
      <p:ext uri="{BB962C8B-B14F-4D97-AF65-F5344CB8AC3E}">
        <p14:creationId xmlns:p14="http://schemas.microsoft.com/office/powerpoint/2010/main" val="366621830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061" rtl="0" eaLnBrk="1" latinLnBrk="0" hangingPunct="1">
        <a:spcBef>
          <a:spcPct val="0"/>
        </a:spcBef>
        <a:buNone/>
        <a:defRPr sz="3600" b="1" i="0" kern="1200">
          <a:solidFill>
            <a:schemeClr val="tx1"/>
          </a:solidFill>
          <a:latin typeface="Poppins SemiBold" pitchFamily="2" charset="77"/>
          <a:ea typeface="+mj-ea"/>
          <a:cs typeface="Poppins SemiBold" pitchFamily="2" charset="77"/>
        </a:defRPr>
      </a:lvl1pPr>
    </p:titleStyle>
    <p:bodyStyle>
      <a:lvl1pPr marL="342771" indent="-342771" algn="l" defTabSz="914061" rtl="0" eaLnBrk="1" latinLnBrk="0" hangingPunct="1">
        <a:spcBef>
          <a:spcPct val="20000"/>
        </a:spcBef>
        <a:buFont typeface="Arial" pitchFamily="34" charset="0"/>
        <a:buChar char="•"/>
        <a:defRPr sz="3200" kern="1200">
          <a:solidFill>
            <a:schemeClr val="tx1"/>
          </a:solidFill>
          <a:latin typeface="Avenir Book" panose="02000503020000020003" pitchFamily="2" charset="0"/>
          <a:ea typeface="+mn-ea"/>
          <a:cs typeface="+mn-cs"/>
        </a:defRPr>
      </a:lvl1pPr>
      <a:lvl2pPr marL="742675" indent="-285645" algn="l" defTabSz="914061" rtl="0" eaLnBrk="1" latinLnBrk="0" hangingPunct="1">
        <a:spcBef>
          <a:spcPct val="20000"/>
        </a:spcBef>
        <a:buFont typeface="Arial" pitchFamily="34" charset="0"/>
        <a:buChar char="–"/>
        <a:defRPr sz="2800" kern="1200">
          <a:solidFill>
            <a:schemeClr val="tx1"/>
          </a:solidFill>
          <a:latin typeface="Avenir Book" panose="02000503020000020003" pitchFamily="2" charset="0"/>
          <a:ea typeface="+mn-ea"/>
          <a:cs typeface="+mn-cs"/>
        </a:defRPr>
      </a:lvl2pPr>
      <a:lvl3pPr marL="1142577" indent="-228514" algn="l" defTabSz="914061" rtl="0" eaLnBrk="1" latinLnBrk="0" hangingPunct="1">
        <a:spcBef>
          <a:spcPct val="20000"/>
        </a:spcBef>
        <a:buFont typeface="Arial" pitchFamily="34" charset="0"/>
        <a:buChar char="•"/>
        <a:defRPr sz="2400" kern="1200">
          <a:solidFill>
            <a:schemeClr val="tx1"/>
          </a:solidFill>
          <a:latin typeface="Avenir Book" panose="02000503020000020003" pitchFamily="2" charset="0"/>
          <a:ea typeface="+mn-ea"/>
          <a:cs typeface="+mn-cs"/>
        </a:defRPr>
      </a:lvl3pPr>
      <a:lvl4pPr marL="1599606" indent="-228514" algn="l" defTabSz="914061" rtl="0" eaLnBrk="1" latinLnBrk="0" hangingPunct="1">
        <a:spcBef>
          <a:spcPct val="20000"/>
        </a:spcBef>
        <a:buFont typeface="Arial" pitchFamily="34" charset="0"/>
        <a:buChar char="–"/>
        <a:defRPr sz="2000" kern="1200">
          <a:solidFill>
            <a:schemeClr val="tx1"/>
          </a:solidFill>
          <a:latin typeface="Avenir Book" panose="02000503020000020003" pitchFamily="2" charset="0"/>
          <a:ea typeface="+mn-ea"/>
          <a:cs typeface="+mn-cs"/>
        </a:defRPr>
      </a:lvl4pPr>
      <a:lvl5pPr marL="2056637" indent="-228514" algn="l" defTabSz="914061" rtl="0" eaLnBrk="1" latinLnBrk="0" hangingPunct="1">
        <a:spcBef>
          <a:spcPct val="20000"/>
        </a:spcBef>
        <a:buFont typeface="Arial" pitchFamily="34" charset="0"/>
        <a:buChar char="»"/>
        <a:defRPr sz="2000" kern="1200">
          <a:solidFill>
            <a:schemeClr val="tx1"/>
          </a:solidFill>
          <a:latin typeface="Avenir Book" panose="02000503020000020003" pitchFamily="2" charset="0"/>
          <a:ea typeface="+mn-ea"/>
          <a:cs typeface="+mn-cs"/>
        </a:defRPr>
      </a:lvl5pPr>
      <a:lvl6pPr marL="2513667"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98"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28"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759"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61" rtl="0" eaLnBrk="1" latinLnBrk="0" hangingPunct="1">
        <a:defRPr sz="1800" kern="1200">
          <a:solidFill>
            <a:schemeClr val="tx1"/>
          </a:solidFill>
          <a:latin typeface="+mn-lt"/>
          <a:ea typeface="+mn-ea"/>
          <a:cs typeface="+mn-cs"/>
        </a:defRPr>
      </a:lvl1pPr>
      <a:lvl2pPr marL="457032" algn="l" defTabSz="914061" rtl="0" eaLnBrk="1" latinLnBrk="0" hangingPunct="1">
        <a:defRPr sz="1800" kern="1200">
          <a:solidFill>
            <a:schemeClr val="tx1"/>
          </a:solidFill>
          <a:latin typeface="+mn-lt"/>
          <a:ea typeface="+mn-ea"/>
          <a:cs typeface="+mn-cs"/>
        </a:defRPr>
      </a:lvl2pPr>
      <a:lvl3pPr marL="914061" algn="l" defTabSz="914061" rtl="0" eaLnBrk="1" latinLnBrk="0" hangingPunct="1">
        <a:defRPr sz="1800" kern="1200">
          <a:solidFill>
            <a:schemeClr val="tx1"/>
          </a:solidFill>
          <a:latin typeface="+mn-lt"/>
          <a:ea typeface="+mn-ea"/>
          <a:cs typeface="+mn-cs"/>
        </a:defRPr>
      </a:lvl3pPr>
      <a:lvl4pPr marL="1371091" algn="l" defTabSz="914061" rtl="0" eaLnBrk="1" latinLnBrk="0" hangingPunct="1">
        <a:defRPr sz="1800" kern="1200">
          <a:solidFill>
            <a:schemeClr val="tx1"/>
          </a:solidFill>
          <a:latin typeface="+mn-lt"/>
          <a:ea typeface="+mn-ea"/>
          <a:cs typeface="+mn-cs"/>
        </a:defRPr>
      </a:lvl4pPr>
      <a:lvl5pPr marL="1828122" algn="l" defTabSz="914061" rtl="0" eaLnBrk="1" latinLnBrk="0" hangingPunct="1">
        <a:defRPr sz="1800" kern="1200">
          <a:solidFill>
            <a:schemeClr val="tx1"/>
          </a:solidFill>
          <a:latin typeface="+mn-lt"/>
          <a:ea typeface="+mn-ea"/>
          <a:cs typeface="+mn-cs"/>
        </a:defRPr>
      </a:lvl5pPr>
      <a:lvl6pPr marL="2285151" algn="l" defTabSz="914061" rtl="0" eaLnBrk="1" latinLnBrk="0" hangingPunct="1">
        <a:defRPr sz="1800" kern="1200">
          <a:solidFill>
            <a:schemeClr val="tx1"/>
          </a:solidFill>
          <a:latin typeface="+mn-lt"/>
          <a:ea typeface="+mn-ea"/>
          <a:cs typeface="+mn-cs"/>
        </a:defRPr>
      </a:lvl6pPr>
      <a:lvl7pPr marL="2742183" algn="l" defTabSz="914061" rtl="0" eaLnBrk="1" latinLnBrk="0" hangingPunct="1">
        <a:defRPr sz="1800" kern="1200">
          <a:solidFill>
            <a:schemeClr val="tx1"/>
          </a:solidFill>
          <a:latin typeface="+mn-lt"/>
          <a:ea typeface="+mn-ea"/>
          <a:cs typeface="+mn-cs"/>
        </a:defRPr>
      </a:lvl7pPr>
      <a:lvl8pPr marL="3199213" algn="l" defTabSz="914061" rtl="0" eaLnBrk="1" latinLnBrk="0" hangingPunct="1">
        <a:defRPr sz="1800" kern="1200">
          <a:solidFill>
            <a:schemeClr val="tx1"/>
          </a:solidFill>
          <a:latin typeface="+mn-lt"/>
          <a:ea typeface="+mn-ea"/>
          <a:cs typeface="+mn-cs"/>
        </a:defRPr>
      </a:lvl8pPr>
      <a:lvl9pPr marL="3656244" algn="l" defTabSz="91406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eg"/><Relationship Id="rId9"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D7F60-E4E6-16EB-D321-6BDDAAB4FFDB}"/>
              </a:ext>
            </a:extLst>
          </p:cNvPr>
          <p:cNvSpPr>
            <a:spLocks noGrp="1"/>
          </p:cNvSpPr>
          <p:nvPr>
            <p:ph type="title"/>
          </p:nvPr>
        </p:nvSpPr>
        <p:spPr>
          <a:xfrm>
            <a:off x="449263" y="250142"/>
            <a:ext cx="8229600" cy="1288947"/>
          </a:xfrm>
        </p:spPr>
        <p:txBody>
          <a:bodyPr/>
          <a:lstStyle/>
          <a:p>
            <a:r>
              <a:rPr lang="en-US" dirty="0">
                <a:solidFill>
                  <a:srgbClr val="355923"/>
                </a:solidFill>
              </a:rPr>
              <a:t>Pappus: plants and play promoting universal skills</a:t>
            </a:r>
          </a:p>
        </p:txBody>
      </p:sp>
      <p:sp>
        <p:nvSpPr>
          <p:cNvPr id="4" name="Content Placeholder 2">
            <a:extLst>
              <a:ext uri="{FF2B5EF4-FFF2-40B4-BE49-F238E27FC236}">
                <a16:creationId xmlns:a16="http://schemas.microsoft.com/office/drawing/2014/main" id="{F2778DD1-0B87-AEDF-2525-1F65416BFA26}"/>
              </a:ext>
            </a:extLst>
          </p:cNvPr>
          <p:cNvSpPr>
            <a:spLocks noGrp="1"/>
          </p:cNvSpPr>
          <p:nvPr>
            <p:ph idx="1"/>
          </p:nvPr>
        </p:nvSpPr>
        <p:spPr>
          <a:xfrm>
            <a:off x="457198" y="1803979"/>
            <a:ext cx="8152647" cy="1410001"/>
          </a:xfrm>
        </p:spPr>
        <p:txBody>
          <a:bodyPr vert="horz" lIns="91406" tIns="45703" rIns="91406" bIns="45703" rtlCol="0" anchor="t">
            <a:noAutofit/>
          </a:bodyPr>
          <a:lstStyle/>
          <a:p>
            <a:pPr marL="0" indent="0">
              <a:buNone/>
            </a:pPr>
            <a:r>
              <a:rPr lang="en-GB" sz="2400" b="1" dirty="0">
                <a:solidFill>
                  <a:srgbClr val="355923"/>
                </a:solidFill>
                <a:latin typeface="Avenir Book" panose="02000503020000020003" pitchFamily="2" charset="0"/>
              </a:rPr>
              <a:t>Pappus </a:t>
            </a:r>
            <a:r>
              <a:rPr lang="en-GB" sz="2400" dirty="0">
                <a:solidFill>
                  <a:srgbClr val="355923"/>
                </a:solidFill>
                <a:latin typeface="Avenir Book" panose="02000503020000020003" pitchFamily="2" charset="0"/>
              </a:rPr>
              <a:t>aims to develop young people’s skills and competencies through playful engagement in the </a:t>
            </a:r>
            <a:r>
              <a:rPr lang="en-GB" sz="2400" b="1" dirty="0">
                <a:solidFill>
                  <a:srgbClr val="BADA55"/>
                </a:solidFill>
                <a:latin typeface="Avenir Book" panose="02000503020000020003" pitchFamily="2" charset="0"/>
              </a:rPr>
              <a:t>natural world</a:t>
            </a:r>
            <a:r>
              <a:rPr lang="en-GB" sz="2400" b="1" dirty="0">
                <a:solidFill>
                  <a:srgbClr val="355923"/>
                </a:solidFill>
                <a:latin typeface="Avenir Book" panose="02000503020000020003" pitchFamily="2" charset="0"/>
              </a:rPr>
              <a:t> </a:t>
            </a:r>
            <a:r>
              <a:rPr lang="en-GB" sz="2400" dirty="0">
                <a:solidFill>
                  <a:srgbClr val="355923"/>
                </a:solidFill>
                <a:latin typeface="Avenir Book" panose="02000503020000020003" pitchFamily="2" charset="0"/>
              </a:rPr>
              <a:t>of</a:t>
            </a:r>
            <a:r>
              <a:rPr lang="en-GB" sz="2400" b="1" dirty="0">
                <a:solidFill>
                  <a:srgbClr val="355923"/>
                </a:solidFill>
                <a:latin typeface="Avenir Book" panose="02000503020000020003" pitchFamily="2" charset="0"/>
              </a:rPr>
              <a:t> </a:t>
            </a:r>
            <a:r>
              <a:rPr lang="en-GB" sz="2400" b="1" dirty="0">
                <a:solidFill>
                  <a:srgbClr val="BADA55"/>
                </a:solidFill>
                <a:latin typeface="Avenir Book" panose="02000503020000020003" pitchFamily="2" charset="0"/>
              </a:rPr>
              <a:t>botany</a:t>
            </a:r>
            <a:r>
              <a:rPr lang="en-GB" sz="2400" dirty="0">
                <a:solidFill>
                  <a:srgbClr val="355923"/>
                </a:solidFill>
                <a:latin typeface="Avenir Book" panose="02000503020000020003" pitchFamily="2" charset="0"/>
              </a:rPr>
              <a:t> and </a:t>
            </a:r>
            <a:r>
              <a:rPr lang="en-GB" sz="2400" b="1" dirty="0">
                <a:solidFill>
                  <a:srgbClr val="BADA55"/>
                </a:solidFill>
                <a:latin typeface="Avenir Book" panose="02000503020000020003" pitchFamily="2" charset="0"/>
              </a:rPr>
              <a:t>horticulture </a:t>
            </a:r>
            <a:endParaRPr lang="en-US" sz="2400" dirty="0">
              <a:solidFill>
                <a:srgbClr val="355923"/>
              </a:solidFill>
              <a:latin typeface="Avenir Book" panose="02000503020000020003" pitchFamily="2" charset="0"/>
            </a:endParaRPr>
          </a:p>
        </p:txBody>
      </p:sp>
      <p:pic>
        <p:nvPicPr>
          <p:cNvPr id="5" name="Picture 4">
            <a:extLst>
              <a:ext uri="{FF2B5EF4-FFF2-40B4-BE49-F238E27FC236}">
                <a16:creationId xmlns:a16="http://schemas.microsoft.com/office/drawing/2014/main" id="{4EE1A497-616C-FABB-16C9-0CC49DE3CEE2}"/>
              </a:ext>
            </a:extLst>
          </p:cNvPr>
          <p:cNvPicPr>
            <a:picLocks noChangeAspect="1"/>
          </p:cNvPicPr>
          <p:nvPr/>
        </p:nvPicPr>
        <p:blipFill>
          <a:blip r:embed="rId3"/>
          <a:stretch>
            <a:fillRect/>
          </a:stretch>
        </p:blipFill>
        <p:spPr>
          <a:xfrm flipH="1">
            <a:off x="5987138" y="2708027"/>
            <a:ext cx="3034012" cy="2275509"/>
          </a:xfrm>
          <a:prstGeom prst="rect">
            <a:avLst/>
          </a:prstGeom>
          <a:effectLst>
            <a:softEdge rad="139700"/>
          </a:effectLst>
        </p:spPr>
      </p:pic>
      <p:pic>
        <p:nvPicPr>
          <p:cNvPr id="6" name="Picture 5" descr="A group of people standing in front of a tree&#10;&#10;Description automatically generated">
            <a:extLst>
              <a:ext uri="{FF2B5EF4-FFF2-40B4-BE49-F238E27FC236}">
                <a16:creationId xmlns:a16="http://schemas.microsoft.com/office/drawing/2014/main" id="{689C05D9-33D7-8EF3-830D-5D7D25FF19A5}"/>
              </a:ext>
            </a:extLst>
          </p:cNvPr>
          <p:cNvPicPr>
            <a:picLocks noChangeAspect="1"/>
          </p:cNvPicPr>
          <p:nvPr/>
        </p:nvPicPr>
        <p:blipFill>
          <a:blip r:embed="rId4"/>
          <a:stretch>
            <a:fillRect/>
          </a:stretch>
        </p:blipFill>
        <p:spPr>
          <a:xfrm>
            <a:off x="3030355" y="4382918"/>
            <a:ext cx="4083879" cy="2297182"/>
          </a:xfrm>
          <a:prstGeom prst="rect">
            <a:avLst/>
          </a:prstGeom>
          <a:effectLst>
            <a:softEdge rad="88900"/>
          </a:effectLst>
        </p:spPr>
      </p:pic>
      <p:pic>
        <p:nvPicPr>
          <p:cNvPr id="7" name="Picture 6">
            <a:extLst>
              <a:ext uri="{FF2B5EF4-FFF2-40B4-BE49-F238E27FC236}">
                <a16:creationId xmlns:a16="http://schemas.microsoft.com/office/drawing/2014/main" id="{2EB1F6CE-44D1-76F6-F5C1-06E8C869087E}"/>
              </a:ext>
            </a:extLst>
          </p:cNvPr>
          <p:cNvPicPr>
            <a:picLocks noChangeAspect="1"/>
          </p:cNvPicPr>
          <p:nvPr/>
        </p:nvPicPr>
        <p:blipFill>
          <a:blip r:embed="rId5"/>
          <a:stretch>
            <a:fillRect/>
          </a:stretch>
        </p:blipFill>
        <p:spPr>
          <a:xfrm>
            <a:off x="122850" y="3173877"/>
            <a:ext cx="3674183" cy="2607413"/>
          </a:xfrm>
          <a:prstGeom prst="rect">
            <a:avLst/>
          </a:prstGeom>
          <a:effectLst>
            <a:softEdge rad="139700"/>
          </a:effectLst>
        </p:spPr>
      </p:pic>
    </p:spTree>
    <p:extLst>
      <p:ext uri="{BB962C8B-B14F-4D97-AF65-F5344CB8AC3E}">
        <p14:creationId xmlns:p14="http://schemas.microsoft.com/office/powerpoint/2010/main" val="674530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969FC-5602-A248-B8D5-001BBC11A8FE}"/>
              </a:ext>
            </a:extLst>
          </p:cNvPr>
          <p:cNvSpPr>
            <a:spLocks noGrp="1"/>
          </p:cNvSpPr>
          <p:nvPr>
            <p:ph type="title"/>
          </p:nvPr>
        </p:nvSpPr>
        <p:spPr>
          <a:xfrm>
            <a:off x="150726" y="260190"/>
            <a:ext cx="8892790" cy="811741"/>
          </a:xfrm>
        </p:spPr>
        <p:txBody>
          <a:bodyPr/>
          <a:lstStyle/>
          <a:p>
            <a:r>
              <a:rPr lang="en-US" dirty="0">
                <a:solidFill>
                  <a:srgbClr val="355923"/>
                </a:solidFill>
              </a:rPr>
              <a:t>Why learn outdoors and with plants?</a:t>
            </a:r>
          </a:p>
        </p:txBody>
      </p:sp>
      <p:sp>
        <p:nvSpPr>
          <p:cNvPr id="6" name="Content Placeholder 2">
            <a:extLst>
              <a:ext uri="{FF2B5EF4-FFF2-40B4-BE49-F238E27FC236}">
                <a16:creationId xmlns:a16="http://schemas.microsoft.com/office/drawing/2014/main" id="{F7D9FC88-B1F2-0D41-B008-9EE3C44E18B2}"/>
              </a:ext>
            </a:extLst>
          </p:cNvPr>
          <p:cNvSpPr txBox="1">
            <a:spLocks/>
          </p:cNvSpPr>
          <p:nvPr/>
        </p:nvSpPr>
        <p:spPr>
          <a:xfrm>
            <a:off x="692016" y="1387335"/>
            <a:ext cx="4042216" cy="4408782"/>
          </a:xfrm>
          <a:prstGeom prst="rect">
            <a:avLst/>
          </a:prstGeom>
        </p:spPr>
        <p:txBody>
          <a:bodyPr vert="horz" lIns="91406" tIns="45703" rIns="91406" bIns="45703" rtlCol="0">
            <a:noAutofit/>
          </a:bodyPr>
          <a:lstStyle>
            <a:lvl1pPr marL="342771" indent="-342771" algn="l" defTabSz="914061" rtl="0" eaLnBrk="1" latinLnBrk="0" hangingPunct="1">
              <a:spcBef>
                <a:spcPct val="20000"/>
              </a:spcBef>
              <a:buFont typeface="Arial" pitchFamily="34" charset="0"/>
              <a:buChar char="•"/>
              <a:defRPr sz="3200" kern="1200">
                <a:solidFill>
                  <a:schemeClr val="tx1"/>
                </a:solidFill>
                <a:latin typeface="Lucida Sans" pitchFamily="34" charset="0"/>
                <a:ea typeface="+mn-ea"/>
                <a:cs typeface="+mn-cs"/>
              </a:defRPr>
            </a:lvl1pPr>
            <a:lvl2pPr marL="742675" indent="-285645" algn="l" defTabSz="914061" rtl="0" eaLnBrk="1" latinLnBrk="0" hangingPunct="1">
              <a:spcBef>
                <a:spcPct val="20000"/>
              </a:spcBef>
              <a:buFont typeface="Arial" pitchFamily="34" charset="0"/>
              <a:buChar char="–"/>
              <a:defRPr sz="2800" kern="1200">
                <a:solidFill>
                  <a:schemeClr val="tx1"/>
                </a:solidFill>
                <a:latin typeface="Lucida Sans" pitchFamily="34" charset="0"/>
                <a:ea typeface="+mn-ea"/>
                <a:cs typeface="+mn-cs"/>
              </a:defRPr>
            </a:lvl2pPr>
            <a:lvl3pPr marL="1142577" indent="-228514" algn="l" defTabSz="914061" rtl="0" eaLnBrk="1" latinLnBrk="0" hangingPunct="1">
              <a:spcBef>
                <a:spcPct val="20000"/>
              </a:spcBef>
              <a:buFont typeface="Arial" pitchFamily="34" charset="0"/>
              <a:buChar char="•"/>
              <a:defRPr sz="2400" kern="1200">
                <a:solidFill>
                  <a:schemeClr val="tx1"/>
                </a:solidFill>
                <a:latin typeface="Lucida Sans" pitchFamily="34" charset="0"/>
                <a:ea typeface="+mn-ea"/>
                <a:cs typeface="+mn-cs"/>
              </a:defRPr>
            </a:lvl3pPr>
            <a:lvl4pPr marL="1599606" indent="-228514" algn="l" defTabSz="914061" rtl="0" eaLnBrk="1" latinLnBrk="0" hangingPunct="1">
              <a:spcBef>
                <a:spcPct val="20000"/>
              </a:spcBef>
              <a:buFont typeface="Arial" pitchFamily="34" charset="0"/>
              <a:buChar char="–"/>
              <a:defRPr sz="2000" kern="1200">
                <a:solidFill>
                  <a:schemeClr val="tx1"/>
                </a:solidFill>
                <a:latin typeface="Lucida Sans" pitchFamily="34" charset="0"/>
                <a:ea typeface="+mn-ea"/>
                <a:cs typeface="+mn-cs"/>
              </a:defRPr>
            </a:lvl4pPr>
            <a:lvl5pPr marL="2056637" indent="-228514" algn="l" defTabSz="914061" rtl="0" eaLnBrk="1" latinLnBrk="0" hangingPunct="1">
              <a:spcBef>
                <a:spcPct val="20000"/>
              </a:spcBef>
              <a:buFont typeface="Arial" pitchFamily="34" charset="0"/>
              <a:buChar char="»"/>
              <a:defRPr sz="2000" kern="1200">
                <a:solidFill>
                  <a:schemeClr val="tx1"/>
                </a:solidFill>
                <a:latin typeface="Lucida Sans" pitchFamily="34" charset="0"/>
                <a:ea typeface="+mn-ea"/>
                <a:cs typeface="+mn-cs"/>
              </a:defRPr>
            </a:lvl5pPr>
            <a:lvl6pPr marL="2513667"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98"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28"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759"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3" name="TextBox 2">
            <a:extLst>
              <a:ext uri="{FF2B5EF4-FFF2-40B4-BE49-F238E27FC236}">
                <a16:creationId xmlns:a16="http://schemas.microsoft.com/office/drawing/2014/main" id="{672C1ABF-DE82-034B-B805-D157A36D7DDF}"/>
              </a:ext>
            </a:extLst>
          </p:cNvPr>
          <p:cNvSpPr txBox="1"/>
          <p:nvPr/>
        </p:nvSpPr>
        <p:spPr>
          <a:xfrm>
            <a:off x="250825" y="1126349"/>
            <a:ext cx="7608905"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solidFill>
                  <a:srgbClr val="355923"/>
                </a:solidFill>
                <a:latin typeface="Avenir Book" panose="02000503020000020003" pitchFamily="2" charset="0"/>
              </a:rPr>
              <a:t>Purposeful and memorable real-world learning interactions</a:t>
            </a:r>
          </a:p>
          <a:p>
            <a:endParaRPr lang="en-US" dirty="0">
              <a:solidFill>
                <a:srgbClr val="355923"/>
              </a:solidFill>
              <a:latin typeface="Avenir Book" panose="02000503020000020003" pitchFamily="2" charset="0"/>
            </a:endParaRPr>
          </a:p>
          <a:p>
            <a:pPr marL="285750" indent="-285750">
              <a:buFont typeface="Arial" panose="020B0604020202020204" pitchFamily="34" charset="0"/>
              <a:buChar char="•"/>
            </a:pPr>
            <a:r>
              <a:rPr lang="en-US" dirty="0">
                <a:solidFill>
                  <a:srgbClr val="355923"/>
                </a:solidFill>
                <a:latin typeface="Avenir Book" panose="02000503020000020003" pitchFamily="2" charset="0"/>
              </a:rPr>
              <a:t>Developing an appreciation and understanding of the natural world</a:t>
            </a:r>
          </a:p>
          <a:p>
            <a:endParaRPr lang="en-US" dirty="0">
              <a:solidFill>
                <a:srgbClr val="355923"/>
              </a:solidFill>
              <a:latin typeface="Avenir Book" panose="02000503020000020003" pitchFamily="2" charset="0"/>
            </a:endParaRPr>
          </a:p>
          <a:p>
            <a:pPr marL="285750" indent="-285750">
              <a:buFont typeface="Arial" panose="020B0604020202020204" pitchFamily="34" charset="0"/>
              <a:buChar char="•"/>
            </a:pPr>
            <a:r>
              <a:rPr lang="en-US" dirty="0">
                <a:solidFill>
                  <a:srgbClr val="355923"/>
                </a:solidFill>
                <a:latin typeface="Avenir Book" panose="02000503020000020003" pitchFamily="2" charset="0"/>
              </a:rPr>
              <a:t>Impact on health and well-being</a:t>
            </a:r>
          </a:p>
          <a:p>
            <a:endParaRPr lang="en-US" dirty="0">
              <a:solidFill>
                <a:srgbClr val="355923"/>
              </a:solidFill>
              <a:latin typeface="Avenir Book" panose="02000503020000020003" pitchFamily="2" charset="0"/>
            </a:endParaRPr>
          </a:p>
          <a:p>
            <a:pPr marL="285750" indent="-285750">
              <a:buFont typeface="Arial" panose="020B0604020202020204" pitchFamily="34" charset="0"/>
              <a:buChar char="•"/>
            </a:pPr>
            <a:r>
              <a:rPr lang="en-US" dirty="0">
                <a:solidFill>
                  <a:srgbClr val="355923"/>
                </a:solidFill>
                <a:latin typeface="Avenir Book" panose="02000503020000020003" pitchFamily="2" charset="0"/>
              </a:rPr>
              <a:t>Concentration</a:t>
            </a:r>
          </a:p>
          <a:p>
            <a:endParaRPr lang="en-US" dirty="0">
              <a:solidFill>
                <a:srgbClr val="355923"/>
              </a:solidFill>
              <a:latin typeface="Avenir Book" panose="02000503020000020003" pitchFamily="2" charset="0"/>
            </a:endParaRPr>
          </a:p>
          <a:p>
            <a:pPr marL="285750" indent="-285750">
              <a:buFont typeface="Arial" panose="020B0604020202020204" pitchFamily="34" charset="0"/>
              <a:buChar char="•"/>
            </a:pPr>
            <a:r>
              <a:rPr lang="en-US" dirty="0">
                <a:solidFill>
                  <a:srgbClr val="355923"/>
                </a:solidFill>
                <a:latin typeface="Avenir Book" panose="02000503020000020003" pitchFamily="2" charset="0"/>
              </a:rPr>
              <a:t>Fun and the excitement of discovery</a:t>
            </a:r>
          </a:p>
          <a:p>
            <a:endParaRPr lang="en-US" dirty="0">
              <a:solidFill>
                <a:srgbClr val="355923"/>
              </a:solidFill>
              <a:latin typeface="Avenir Book" panose="02000503020000020003" pitchFamily="2" charset="0"/>
            </a:endParaRPr>
          </a:p>
        </p:txBody>
      </p:sp>
      <p:pic>
        <p:nvPicPr>
          <p:cNvPr id="9" name="Picture 8">
            <a:extLst>
              <a:ext uri="{FF2B5EF4-FFF2-40B4-BE49-F238E27FC236}">
                <a16:creationId xmlns:a16="http://schemas.microsoft.com/office/drawing/2014/main" id="{C3288300-4C0F-CF05-E413-0C57427D0585}"/>
              </a:ext>
            </a:extLst>
          </p:cNvPr>
          <p:cNvPicPr>
            <a:picLocks noChangeAspect="1"/>
          </p:cNvPicPr>
          <p:nvPr/>
        </p:nvPicPr>
        <p:blipFill>
          <a:blip r:embed="rId3"/>
          <a:stretch>
            <a:fillRect/>
          </a:stretch>
        </p:blipFill>
        <p:spPr>
          <a:xfrm rot="374782">
            <a:off x="6175697" y="2295723"/>
            <a:ext cx="2573379" cy="3431171"/>
          </a:xfrm>
          <a:prstGeom prst="rect">
            <a:avLst/>
          </a:prstGeom>
          <a:effectLst>
            <a:softEdge rad="177800"/>
          </a:effectLst>
        </p:spPr>
      </p:pic>
      <p:pic>
        <p:nvPicPr>
          <p:cNvPr id="11" name="Picture 10" descr="A picture containing ground, outdoor&#10;&#10;Description automatically generated">
            <a:extLst>
              <a:ext uri="{FF2B5EF4-FFF2-40B4-BE49-F238E27FC236}">
                <a16:creationId xmlns:a16="http://schemas.microsoft.com/office/drawing/2014/main" id="{87CC6014-8F88-4458-2537-9703BE4D3CA8}"/>
              </a:ext>
            </a:extLst>
          </p:cNvPr>
          <p:cNvPicPr>
            <a:picLocks noChangeAspect="1"/>
          </p:cNvPicPr>
          <p:nvPr/>
        </p:nvPicPr>
        <p:blipFill>
          <a:blip r:embed="rId4"/>
          <a:stretch>
            <a:fillRect/>
          </a:stretch>
        </p:blipFill>
        <p:spPr>
          <a:xfrm>
            <a:off x="333018" y="3863083"/>
            <a:ext cx="2184150" cy="2289383"/>
          </a:xfrm>
          <a:prstGeom prst="rect">
            <a:avLst/>
          </a:prstGeom>
          <a:effectLst>
            <a:softEdge rad="139700"/>
          </a:effectLst>
        </p:spPr>
      </p:pic>
      <p:pic>
        <p:nvPicPr>
          <p:cNvPr id="19" name="Picture 18" descr="A picture containing grass, outdoor, person, child&#10;&#10;Description automatically generated">
            <a:extLst>
              <a:ext uri="{FF2B5EF4-FFF2-40B4-BE49-F238E27FC236}">
                <a16:creationId xmlns:a16="http://schemas.microsoft.com/office/drawing/2014/main" id="{AA1F8E02-84FD-FC97-AB46-3BBF161DECA9}"/>
              </a:ext>
            </a:extLst>
          </p:cNvPr>
          <p:cNvPicPr>
            <a:picLocks noChangeAspect="1"/>
          </p:cNvPicPr>
          <p:nvPr/>
        </p:nvPicPr>
        <p:blipFill>
          <a:blip r:embed="rId5"/>
          <a:stretch>
            <a:fillRect/>
          </a:stretch>
        </p:blipFill>
        <p:spPr>
          <a:xfrm>
            <a:off x="3096169" y="3986372"/>
            <a:ext cx="2780649" cy="2669510"/>
          </a:xfrm>
          <a:prstGeom prst="rect">
            <a:avLst/>
          </a:prstGeom>
          <a:effectLst>
            <a:softEdge rad="139700"/>
          </a:effectLst>
        </p:spPr>
      </p:pic>
    </p:spTree>
    <p:extLst>
      <p:ext uri="{BB962C8B-B14F-4D97-AF65-F5344CB8AC3E}">
        <p14:creationId xmlns:p14="http://schemas.microsoft.com/office/powerpoint/2010/main" val="2254365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969FC-5602-A248-B8D5-001BBC11A8FE}"/>
              </a:ext>
            </a:extLst>
          </p:cNvPr>
          <p:cNvSpPr>
            <a:spLocks noGrp="1"/>
          </p:cNvSpPr>
          <p:nvPr>
            <p:ph type="title"/>
          </p:nvPr>
        </p:nvSpPr>
        <p:spPr>
          <a:xfrm>
            <a:off x="150726" y="260190"/>
            <a:ext cx="8892790" cy="811741"/>
          </a:xfrm>
        </p:spPr>
        <p:txBody>
          <a:bodyPr/>
          <a:lstStyle/>
          <a:p>
            <a:r>
              <a:rPr lang="en-US" dirty="0">
                <a:solidFill>
                  <a:srgbClr val="355923"/>
                </a:solidFill>
              </a:rPr>
              <a:t>Why ‘playful’?</a:t>
            </a:r>
          </a:p>
        </p:txBody>
      </p:sp>
      <p:sp>
        <p:nvSpPr>
          <p:cNvPr id="6" name="Content Placeholder 2">
            <a:extLst>
              <a:ext uri="{FF2B5EF4-FFF2-40B4-BE49-F238E27FC236}">
                <a16:creationId xmlns:a16="http://schemas.microsoft.com/office/drawing/2014/main" id="{F7D9FC88-B1F2-0D41-B008-9EE3C44E18B2}"/>
              </a:ext>
            </a:extLst>
          </p:cNvPr>
          <p:cNvSpPr txBox="1">
            <a:spLocks/>
          </p:cNvSpPr>
          <p:nvPr/>
        </p:nvSpPr>
        <p:spPr>
          <a:xfrm>
            <a:off x="692016" y="1387335"/>
            <a:ext cx="4042216" cy="4408782"/>
          </a:xfrm>
          <a:prstGeom prst="rect">
            <a:avLst/>
          </a:prstGeom>
        </p:spPr>
        <p:txBody>
          <a:bodyPr vert="horz" lIns="91406" tIns="45703" rIns="91406" bIns="45703" rtlCol="0">
            <a:noAutofit/>
          </a:bodyPr>
          <a:lstStyle>
            <a:lvl1pPr marL="342771" indent="-342771" algn="l" defTabSz="914061" rtl="0" eaLnBrk="1" latinLnBrk="0" hangingPunct="1">
              <a:spcBef>
                <a:spcPct val="20000"/>
              </a:spcBef>
              <a:buFont typeface="Arial" pitchFamily="34" charset="0"/>
              <a:buChar char="•"/>
              <a:defRPr sz="3200" kern="1200">
                <a:solidFill>
                  <a:schemeClr val="tx1"/>
                </a:solidFill>
                <a:latin typeface="Lucida Sans" pitchFamily="34" charset="0"/>
                <a:ea typeface="+mn-ea"/>
                <a:cs typeface="+mn-cs"/>
              </a:defRPr>
            </a:lvl1pPr>
            <a:lvl2pPr marL="742675" indent="-285645" algn="l" defTabSz="914061" rtl="0" eaLnBrk="1" latinLnBrk="0" hangingPunct="1">
              <a:spcBef>
                <a:spcPct val="20000"/>
              </a:spcBef>
              <a:buFont typeface="Arial" pitchFamily="34" charset="0"/>
              <a:buChar char="–"/>
              <a:defRPr sz="2800" kern="1200">
                <a:solidFill>
                  <a:schemeClr val="tx1"/>
                </a:solidFill>
                <a:latin typeface="Lucida Sans" pitchFamily="34" charset="0"/>
                <a:ea typeface="+mn-ea"/>
                <a:cs typeface="+mn-cs"/>
              </a:defRPr>
            </a:lvl2pPr>
            <a:lvl3pPr marL="1142577" indent="-228514" algn="l" defTabSz="914061" rtl="0" eaLnBrk="1" latinLnBrk="0" hangingPunct="1">
              <a:spcBef>
                <a:spcPct val="20000"/>
              </a:spcBef>
              <a:buFont typeface="Arial" pitchFamily="34" charset="0"/>
              <a:buChar char="•"/>
              <a:defRPr sz="2400" kern="1200">
                <a:solidFill>
                  <a:schemeClr val="tx1"/>
                </a:solidFill>
                <a:latin typeface="Lucida Sans" pitchFamily="34" charset="0"/>
                <a:ea typeface="+mn-ea"/>
                <a:cs typeface="+mn-cs"/>
              </a:defRPr>
            </a:lvl3pPr>
            <a:lvl4pPr marL="1599606" indent="-228514" algn="l" defTabSz="914061" rtl="0" eaLnBrk="1" latinLnBrk="0" hangingPunct="1">
              <a:spcBef>
                <a:spcPct val="20000"/>
              </a:spcBef>
              <a:buFont typeface="Arial" pitchFamily="34" charset="0"/>
              <a:buChar char="–"/>
              <a:defRPr sz="2000" kern="1200">
                <a:solidFill>
                  <a:schemeClr val="tx1"/>
                </a:solidFill>
                <a:latin typeface="Lucida Sans" pitchFamily="34" charset="0"/>
                <a:ea typeface="+mn-ea"/>
                <a:cs typeface="+mn-cs"/>
              </a:defRPr>
            </a:lvl4pPr>
            <a:lvl5pPr marL="2056637" indent="-228514" algn="l" defTabSz="914061" rtl="0" eaLnBrk="1" latinLnBrk="0" hangingPunct="1">
              <a:spcBef>
                <a:spcPct val="20000"/>
              </a:spcBef>
              <a:buFont typeface="Arial" pitchFamily="34" charset="0"/>
              <a:buChar char="»"/>
              <a:defRPr sz="2000" kern="1200">
                <a:solidFill>
                  <a:schemeClr val="tx1"/>
                </a:solidFill>
                <a:latin typeface="Lucida Sans" pitchFamily="34" charset="0"/>
                <a:ea typeface="+mn-ea"/>
                <a:cs typeface="+mn-cs"/>
              </a:defRPr>
            </a:lvl5pPr>
            <a:lvl6pPr marL="2513667"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98"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28"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759"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3" name="TextBox 2">
            <a:extLst>
              <a:ext uri="{FF2B5EF4-FFF2-40B4-BE49-F238E27FC236}">
                <a16:creationId xmlns:a16="http://schemas.microsoft.com/office/drawing/2014/main" id="{672C1ABF-DE82-034B-B805-D157A36D7DDF}"/>
              </a:ext>
            </a:extLst>
          </p:cNvPr>
          <p:cNvSpPr txBox="1"/>
          <p:nvPr/>
        </p:nvSpPr>
        <p:spPr>
          <a:xfrm>
            <a:off x="250825" y="1126349"/>
            <a:ext cx="8677275" cy="313932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solidFill>
                  <a:srgbClr val="355923"/>
                </a:solidFill>
                <a:latin typeface="Avenir Book" panose="02000503020000020003" pitchFamily="2" charset="0"/>
              </a:rPr>
              <a:t>Playful learning is memorable learning – and play is the way children learn. </a:t>
            </a:r>
          </a:p>
          <a:p>
            <a:endParaRPr lang="en-US" dirty="0">
              <a:solidFill>
                <a:srgbClr val="355923"/>
              </a:solidFill>
              <a:latin typeface="Avenir Book" panose="02000503020000020003" pitchFamily="2" charset="0"/>
            </a:endParaRPr>
          </a:p>
          <a:p>
            <a:pPr marL="285750" indent="-285750">
              <a:buFont typeface="Arial" panose="020B0604020202020204" pitchFamily="34" charset="0"/>
              <a:buChar char="•"/>
            </a:pPr>
            <a:r>
              <a:rPr lang="en-US" dirty="0">
                <a:solidFill>
                  <a:srgbClr val="355923"/>
                </a:solidFill>
                <a:latin typeface="Avenir Book" panose="02000503020000020003" pitchFamily="2" charset="0"/>
              </a:rPr>
              <a:t>Children interact and respond differently to stimuli in playful learning compared to ‘typical’ adult led learning.</a:t>
            </a:r>
          </a:p>
          <a:p>
            <a:endParaRPr lang="en-US" dirty="0">
              <a:solidFill>
                <a:srgbClr val="355923"/>
              </a:solidFill>
              <a:latin typeface="Avenir Book" panose="02000503020000020003" pitchFamily="2" charset="0"/>
            </a:endParaRPr>
          </a:p>
          <a:p>
            <a:pPr marL="285750" indent="-285750">
              <a:buFont typeface="Arial" panose="020B0604020202020204" pitchFamily="34" charset="0"/>
              <a:buChar char="•"/>
            </a:pPr>
            <a:r>
              <a:rPr lang="en-US" dirty="0">
                <a:solidFill>
                  <a:srgbClr val="355923"/>
                </a:solidFill>
                <a:latin typeface="Avenir Book" panose="02000503020000020003" pitchFamily="2" charset="0"/>
              </a:rPr>
              <a:t>“We don’t stop playing because we grow old; we grow old because we stop playing.” </a:t>
            </a:r>
            <a:r>
              <a:rPr lang="en-US" i="1" dirty="0">
                <a:solidFill>
                  <a:srgbClr val="355923"/>
                </a:solidFill>
                <a:latin typeface="Avenir Book" panose="02000503020000020003" pitchFamily="2" charset="0"/>
              </a:rPr>
              <a:t>George Bernard Shaw – playwright</a:t>
            </a:r>
          </a:p>
          <a:p>
            <a:pPr marL="285750" indent="-285750">
              <a:buFont typeface="Arial" panose="020B0604020202020204" pitchFamily="34" charset="0"/>
              <a:buChar char="•"/>
            </a:pPr>
            <a:endParaRPr lang="en-US" i="1" dirty="0">
              <a:solidFill>
                <a:srgbClr val="355923"/>
              </a:solidFill>
              <a:latin typeface="Avenir Book" panose="02000503020000020003" pitchFamily="2" charset="0"/>
            </a:endParaRPr>
          </a:p>
          <a:p>
            <a:pPr marL="285750" indent="-285750">
              <a:buFont typeface="Arial" panose="020B0604020202020204" pitchFamily="34" charset="0"/>
              <a:buChar char="•"/>
            </a:pPr>
            <a:r>
              <a:rPr lang="en-GB" dirty="0">
                <a:solidFill>
                  <a:srgbClr val="355923"/>
                </a:solidFill>
                <a:latin typeface="Avenir Book" panose="02000503020000020003" pitchFamily="2" charset="0"/>
              </a:rPr>
              <a:t>“…combinatory or associative play seems to be the essential feature in productive thought.” </a:t>
            </a:r>
            <a:r>
              <a:rPr lang="en-GB" i="1" dirty="0">
                <a:solidFill>
                  <a:srgbClr val="355923"/>
                </a:solidFill>
                <a:latin typeface="Avenir Book" panose="02000503020000020003" pitchFamily="2" charset="0"/>
              </a:rPr>
              <a:t>Albert Einstein. - scientist</a:t>
            </a:r>
            <a:endParaRPr lang="en-US" dirty="0">
              <a:solidFill>
                <a:srgbClr val="355923"/>
              </a:solidFill>
              <a:latin typeface="Avenir Book" panose="02000503020000020003" pitchFamily="2" charset="0"/>
            </a:endParaRPr>
          </a:p>
          <a:p>
            <a:endParaRPr lang="en-US" dirty="0">
              <a:solidFill>
                <a:srgbClr val="355923"/>
              </a:solidFill>
              <a:latin typeface="Avenir Book" panose="02000503020000020003" pitchFamily="2" charset="0"/>
            </a:endParaRPr>
          </a:p>
        </p:txBody>
      </p:sp>
      <p:pic>
        <p:nvPicPr>
          <p:cNvPr id="7" name="Picture 6">
            <a:extLst>
              <a:ext uri="{FF2B5EF4-FFF2-40B4-BE49-F238E27FC236}">
                <a16:creationId xmlns:a16="http://schemas.microsoft.com/office/drawing/2014/main" id="{8185CF92-357E-4F62-5003-11F471187D31}"/>
              </a:ext>
            </a:extLst>
          </p:cNvPr>
          <p:cNvPicPr>
            <a:picLocks noChangeAspect="1"/>
          </p:cNvPicPr>
          <p:nvPr/>
        </p:nvPicPr>
        <p:blipFill>
          <a:blip r:embed="rId3"/>
          <a:stretch>
            <a:fillRect/>
          </a:stretch>
        </p:blipFill>
        <p:spPr>
          <a:xfrm>
            <a:off x="2036406" y="4025560"/>
            <a:ext cx="5071188" cy="2126724"/>
          </a:xfrm>
          <a:prstGeom prst="rect">
            <a:avLst/>
          </a:prstGeom>
          <a:effectLst>
            <a:softEdge rad="139700"/>
          </a:effectLst>
        </p:spPr>
      </p:pic>
    </p:spTree>
    <p:extLst>
      <p:ext uri="{BB962C8B-B14F-4D97-AF65-F5344CB8AC3E}">
        <p14:creationId xmlns:p14="http://schemas.microsoft.com/office/powerpoint/2010/main" val="1611317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B86D0-ABC2-8348-B362-FA88FD3B0702}"/>
              </a:ext>
            </a:extLst>
          </p:cNvPr>
          <p:cNvSpPr>
            <a:spLocks noGrp="1"/>
          </p:cNvSpPr>
          <p:nvPr>
            <p:ph type="title"/>
          </p:nvPr>
        </p:nvSpPr>
        <p:spPr/>
        <p:txBody>
          <a:bodyPr/>
          <a:lstStyle/>
          <a:p>
            <a:r>
              <a:rPr lang="en-US" dirty="0">
                <a:solidFill>
                  <a:srgbClr val="355923"/>
                </a:solidFill>
              </a:rPr>
              <a:t>Using the Pappus resources</a:t>
            </a:r>
          </a:p>
        </p:txBody>
      </p:sp>
      <p:pic>
        <p:nvPicPr>
          <p:cNvPr id="12" name="Picture 12" descr="Text&#10;&#10;Description automatically generated">
            <a:extLst>
              <a:ext uri="{FF2B5EF4-FFF2-40B4-BE49-F238E27FC236}">
                <a16:creationId xmlns:a16="http://schemas.microsoft.com/office/drawing/2014/main" id="{B9693A60-69CE-A6A6-F565-0C277A42A5D8}"/>
              </a:ext>
            </a:extLst>
          </p:cNvPr>
          <p:cNvPicPr>
            <a:picLocks noChangeAspect="1"/>
          </p:cNvPicPr>
          <p:nvPr/>
        </p:nvPicPr>
        <p:blipFill>
          <a:blip r:embed="rId3"/>
          <a:stretch>
            <a:fillRect/>
          </a:stretch>
        </p:blipFill>
        <p:spPr>
          <a:xfrm rot="1665359">
            <a:off x="6631075" y="1933769"/>
            <a:ext cx="1974039" cy="2801985"/>
          </a:xfrm>
          <a:prstGeom prst="rect">
            <a:avLst/>
          </a:prstGeom>
        </p:spPr>
      </p:pic>
      <p:pic>
        <p:nvPicPr>
          <p:cNvPr id="13" name="Picture 9" descr="Text&#10;&#10;Description automatically generated">
            <a:extLst>
              <a:ext uri="{FF2B5EF4-FFF2-40B4-BE49-F238E27FC236}">
                <a16:creationId xmlns:a16="http://schemas.microsoft.com/office/drawing/2014/main" id="{6D331851-2F87-41E3-2858-9AE363DFD8C7}"/>
              </a:ext>
            </a:extLst>
          </p:cNvPr>
          <p:cNvPicPr>
            <a:picLocks noChangeAspect="1"/>
          </p:cNvPicPr>
          <p:nvPr/>
        </p:nvPicPr>
        <p:blipFill>
          <a:blip r:embed="rId4"/>
          <a:stretch>
            <a:fillRect/>
          </a:stretch>
        </p:blipFill>
        <p:spPr>
          <a:xfrm rot="21216205">
            <a:off x="250825" y="1119883"/>
            <a:ext cx="3152716" cy="2229884"/>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D18771C4-8AD9-6C64-FAF0-510E380A596D}"/>
              </a:ext>
            </a:extLst>
          </p:cNvPr>
          <p:cNvPicPr>
            <a:picLocks noChangeAspect="1"/>
          </p:cNvPicPr>
          <p:nvPr/>
        </p:nvPicPr>
        <p:blipFill>
          <a:blip r:embed="rId5"/>
          <a:stretch>
            <a:fillRect/>
          </a:stretch>
        </p:blipFill>
        <p:spPr>
          <a:xfrm rot="21129166">
            <a:off x="2583238" y="4135654"/>
            <a:ext cx="1424800" cy="2013797"/>
          </a:xfrm>
          <a:prstGeom prst="rect">
            <a:avLst/>
          </a:prstGeom>
        </p:spPr>
      </p:pic>
      <p:pic>
        <p:nvPicPr>
          <p:cNvPr id="11" name="Picture 8" descr="A picture containing text, book&#10;&#10;Description automatically generated">
            <a:extLst>
              <a:ext uri="{FF2B5EF4-FFF2-40B4-BE49-F238E27FC236}">
                <a16:creationId xmlns:a16="http://schemas.microsoft.com/office/drawing/2014/main" id="{94598BD5-1775-1C5B-E1A1-14E4DF8BB61A}"/>
              </a:ext>
            </a:extLst>
          </p:cNvPr>
          <p:cNvPicPr>
            <a:picLocks noChangeAspect="1"/>
          </p:cNvPicPr>
          <p:nvPr/>
        </p:nvPicPr>
        <p:blipFill>
          <a:blip r:embed="rId6"/>
          <a:stretch>
            <a:fillRect/>
          </a:stretch>
        </p:blipFill>
        <p:spPr>
          <a:xfrm rot="20423259">
            <a:off x="517097" y="3096513"/>
            <a:ext cx="2037838" cy="2882381"/>
          </a:xfrm>
          <a:prstGeom prst="rect">
            <a:avLst/>
          </a:prstGeom>
        </p:spPr>
      </p:pic>
      <p:pic>
        <p:nvPicPr>
          <p:cNvPr id="15" name="Picture 10">
            <a:extLst>
              <a:ext uri="{FF2B5EF4-FFF2-40B4-BE49-F238E27FC236}">
                <a16:creationId xmlns:a16="http://schemas.microsoft.com/office/drawing/2014/main" id="{F0F75029-0AC8-596B-4419-26B307BDFC68}"/>
              </a:ext>
            </a:extLst>
          </p:cNvPr>
          <p:cNvPicPr>
            <a:picLocks noChangeAspect="1"/>
          </p:cNvPicPr>
          <p:nvPr/>
        </p:nvPicPr>
        <p:blipFill>
          <a:blip r:embed="rId7"/>
          <a:stretch>
            <a:fillRect/>
          </a:stretch>
        </p:blipFill>
        <p:spPr>
          <a:xfrm rot="825359">
            <a:off x="5609336" y="1072024"/>
            <a:ext cx="1919123" cy="2714137"/>
          </a:xfrm>
          <a:prstGeom prst="rect">
            <a:avLst/>
          </a:prstGeom>
        </p:spPr>
      </p:pic>
      <p:pic>
        <p:nvPicPr>
          <p:cNvPr id="17" name="Picture 16" descr="Graphical user interface, text&#10;&#10;Description automatically generated">
            <a:extLst>
              <a:ext uri="{FF2B5EF4-FFF2-40B4-BE49-F238E27FC236}">
                <a16:creationId xmlns:a16="http://schemas.microsoft.com/office/drawing/2014/main" id="{7EB0951A-365A-68B5-4685-8960F96E02FD}"/>
              </a:ext>
            </a:extLst>
          </p:cNvPr>
          <p:cNvPicPr>
            <a:picLocks noChangeAspect="1"/>
          </p:cNvPicPr>
          <p:nvPr/>
        </p:nvPicPr>
        <p:blipFill>
          <a:blip r:embed="rId8"/>
          <a:stretch>
            <a:fillRect/>
          </a:stretch>
        </p:blipFill>
        <p:spPr>
          <a:xfrm>
            <a:off x="4426371" y="4231011"/>
            <a:ext cx="2621702" cy="2370135"/>
          </a:xfrm>
          <a:prstGeom prst="rect">
            <a:avLst/>
          </a:prstGeom>
          <a:effectLst>
            <a:outerShdw blurRad="50800" dist="38100" dir="2700000" algn="tl" rotWithShape="0">
              <a:prstClr val="black">
                <a:alpha val="40000"/>
              </a:prstClr>
            </a:outerShdw>
          </a:effectLst>
        </p:spPr>
      </p:pic>
      <p:pic>
        <p:nvPicPr>
          <p:cNvPr id="19" name="Picture 18" descr="Graphical user interface, text, website&#10;&#10;Description automatically generated">
            <a:extLst>
              <a:ext uri="{FF2B5EF4-FFF2-40B4-BE49-F238E27FC236}">
                <a16:creationId xmlns:a16="http://schemas.microsoft.com/office/drawing/2014/main" id="{EB02A0D0-0944-0AD8-B34B-7D59A9D55AA1}"/>
              </a:ext>
            </a:extLst>
          </p:cNvPr>
          <p:cNvPicPr>
            <a:picLocks noChangeAspect="1"/>
          </p:cNvPicPr>
          <p:nvPr/>
        </p:nvPicPr>
        <p:blipFill>
          <a:blip r:embed="rId9"/>
          <a:stretch>
            <a:fillRect/>
          </a:stretch>
        </p:blipFill>
        <p:spPr>
          <a:xfrm rot="278258">
            <a:off x="2223500" y="1479478"/>
            <a:ext cx="3055654" cy="21607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52309081"/>
      </p:ext>
    </p:extLst>
  </p:cSld>
  <p:clrMapOvr>
    <a:masterClrMapping/>
  </p:clrMapOvr>
</p:sld>
</file>

<file path=ppt/theme/theme1.xml><?xml version="1.0" encoding="utf-8"?>
<a:theme xmlns:a="http://schemas.openxmlformats.org/drawingml/2006/main" name="Slide show w Erasm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w LTL Lucida Sans">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DC5B3F80ABD945B5AFF69AA8B777F3" ma:contentTypeVersion="14" ma:contentTypeDescription="Create a new document." ma:contentTypeScope="" ma:versionID="3c81b399446c0ac7d9448eb075e3931e">
  <xsd:schema xmlns:xsd="http://www.w3.org/2001/XMLSchema" xmlns:xs="http://www.w3.org/2001/XMLSchema" xmlns:p="http://schemas.microsoft.com/office/2006/metadata/properties" xmlns:ns3="fe2e9dac-6906-488a-9236-b99661f447f1" xmlns:ns4="f9fcb4a2-15e3-44a6-af8d-3b111fa4b9a9" targetNamespace="http://schemas.microsoft.com/office/2006/metadata/properties" ma:root="true" ma:fieldsID="bb31fec219b9a16a04d8f1ff563ad241" ns3:_="" ns4:_="">
    <xsd:import namespace="fe2e9dac-6906-488a-9236-b99661f447f1"/>
    <xsd:import namespace="f9fcb4a2-15e3-44a6-af8d-3b111fa4b9a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2e9dac-6906-488a-9236-b99661f447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fcb4a2-15e3-44a6-af8d-3b111fa4b9a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0698F7-1CDF-498F-8EE7-D74455EF2389}">
  <ds:schemaRefs>
    <ds:schemaRef ds:uri="http://purl.org/dc/dcmitype/"/>
    <ds:schemaRef ds:uri="http://schemas.openxmlformats.org/package/2006/metadata/core-properties"/>
    <ds:schemaRef ds:uri="http://schemas.microsoft.com/office/2006/documentManagement/types"/>
    <ds:schemaRef ds:uri="http://schemas.microsoft.com/office/2006/metadata/properties"/>
    <ds:schemaRef ds:uri="f9fcb4a2-15e3-44a6-af8d-3b111fa4b9a9"/>
    <ds:schemaRef ds:uri="http://purl.org/dc/elements/1.1/"/>
    <ds:schemaRef ds:uri="http://purl.org/dc/terms/"/>
    <ds:schemaRef ds:uri="http://schemas.microsoft.com/office/infopath/2007/PartnerControls"/>
    <ds:schemaRef ds:uri="fe2e9dac-6906-488a-9236-b99661f447f1"/>
    <ds:schemaRef ds:uri="http://www.w3.org/XML/1998/namespace"/>
  </ds:schemaRefs>
</ds:datastoreItem>
</file>

<file path=customXml/itemProps2.xml><?xml version="1.0" encoding="utf-8"?>
<ds:datastoreItem xmlns:ds="http://schemas.openxmlformats.org/officeDocument/2006/customXml" ds:itemID="{71D093B5-EDE1-4B37-BBED-0868AD4530EA}">
  <ds:schemaRefs>
    <ds:schemaRef ds:uri="http://schemas.microsoft.com/sharepoint/v3/contenttype/forms"/>
  </ds:schemaRefs>
</ds:datastoreItem>
</file>

<file path=customXml/itemProps3.xml><?xml version="1.0" encoding="utf-8"?>
<ds:datastoreItem xmlns:ds="http://schemas.openxmlformats.org/officeDocument/2006/customXml" ds:itemID="{7AD4DE44-4532-4BD4-BE2B-C6C27DB3CA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2e9dac-6906-488a-9236-b99661f447f1"/>
    <ds:schemaRef ds:uri="f9fcb4a2-15e3-44a6-af8d-3b111fa4b9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Slide show w Erasmus</Template>
  <TotalTime>7492</TotalTime>
  <Words>1206</Words>
  <Application>Microsoft Macintosh PowerPoint</Application>
  <PresentationFormat>On-screen Show (4:3)</PresentationFormat>
  <Paragraphs>64</Paragraphs>
  <Slides>4</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Arial</vt:lpstr>
      <vt:lpstr>Avenir Book</vt:lpstr>
      <vt:lpstr>Calibri</vt:lpstr>
      <vt:lpstr>Lucida Sans</vt:lpstr>
      <vt:lpstr>Open Sans</vt:lpstr>
      <vt:lpstr>Poppins SemiBold</vt:lpstr>
      <vt:lpstr>Slide show w Erasmus</vt:lpstr>
      <vt:lpstr>Pappus: plants and play promoting universal skills</vt:lpstr>
      <vt:lpstr>Why learn outdoors and with plants?</vt:lpstr>
      <vt:lpstr>Why ‘playful’?</vt:lpstr>
      <vt:lpstr>Using the Pappus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we mean by Plants?</dc:title>
  <dc:creator>Microsoft Office User</dc:creator>
  <cp:lastModifiedBy>AFP Robinson</cp:lastModifiedBy>
  <cp:revision>286</cp:revision>
  <cp:lastPrinted>2022-05-04T14:00:51Z</cp:lastPrinted>
  <dcterms:created xsi:type="dcterms:W3CDTF">2019-11-22T15:09:59Z</dcterms:created>
  <dcterms:modified xsi:type="dcterms:W3CDTF">2022-05-04T14:00:59Z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0x010100E9DC5B3F80ABD945B5AFF69AA8B777F3</vt:lpwstr>
  </property>
</Properties>
</file>